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7" r:id="rId2"/>
  </p:sldMasterIdLst>
  <p:handoutMasterIdLst>
    <p:handoutMasterId r:id="rId19"/>
  </p:handoutMasterIdLst>
  <p:sldIdLst>
    <p:sldId id="256" r:id="rId3"/>
    <p:sldId id="264" r:id="rId4"/>
    <p:sldId id="285" r:id="rId5"/>
    <p:sldId id="267" r:id="rId6"/>
    <p:sldId id="286" r:id="rId7"/>
    <p:sldId id="287" r:id="rId8"/>
    <p:sldId id="288" r:id="rId9"/>
    <p:sldId id="289" r:id="rId10"/>
    <p:sldId id="293" r:id="rId11"/>
    <p:sldId id="294" r:id="rId12"/>
    <p:sldId id="296" r:id="rId13"/>
    <p:sldId id="291" r:id="rId14"/>
    <p:sldId id="297" r:id="rId15"/>
    <p:sldId id="298" r:id="rId16"/>
    <p:sldId id="299" r:id="rId17"/>
    <p:sldId id="300" r:id="rId18"/>
  </p:sldIdLst>
  <p:sldSz cx="12192000" cy="6858000"/>
  <p:notesSz cx="6858000" cy="9144000"/>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n ferris" initials="cf" lastIdx="0" clrIdx="0">
    <p:extLst>
      <p:ext uri="{19B8F6BF-5375-455C-9EA6-DF929625EA0E}">
        <p15:presenceInfo xmlns:p15="http://schemas.microsoft.com/office/powerpoint/2012/main" userId="9ae0b5218663f47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3657"/>
  </p:normalViewPr>
  <p:slideViewPr>
    <p:cSldViewPr snapToGrid="0" snapToObjects="1">
      <p:cViewPr varScale="1">
        <p:scale>
          <a:sx n="69" d="100"/>
          <a:sy n="69" d="100"/>
        </p:scale>
        <p:origin x="558" y="66"/>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7" d="100"/>
          <a:sy n="97" d="100"/>
        </p:scale>
        <p:origin x="3688"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4EE65B-946F-E845-AE36-C60ACA126761}" type="datetimeFigureOut">
              <a:rPr kumimoji="1" lang="zh-CN" altLang="en-US" smtClean="0"/>
              <a:t>2018/6/20</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FC339D-8E00-DF4A-B605-AD3795C1BDFE}" type="slidenum">
              <a:rPr kumimoji="1" lang="zh-CN" altLang="en-US" smtClean="0"/>
              <a:t>‹#›</a:t>
            </a:fld>
            <a:endParaRPr kumimoji="1" lang="zh-CN" altLang="en-US"/>
          </a:p>
        </p:txBody>
      </p:sp>
    </p:spTree>
    <p:extLst>
      <p:ext uri="{BB962C8B-B14F-4D97-AF65-F5344CB8AC3E}">
        <p14:creationId xmlns:p14="http://schemas.microsoft.com/office/powerpoint/2010/main" val="55035238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r="10899"/>
          <a:stretch>
            <a:fillRect/>
          </a:stretch>
        </p:blipFill>
        <p:spPr>
          <a:xfrm>
            <a:off x="0" y="0"/>
            <a:ext cx="12221029" cy="6858000"/>
          </a:xfrm>
          <a:prstGeom prst="rect">
            <a:avLst/>
          </a:prstGeom>
        </p:spPr>
      </p:pic>
      <p:sp>
        <p:nvSpPr>
          <p:cNvPr id="3" name="矩形 2"/>
          <p:cNvSpPr/>
          <p:nvPr userDrawn="1"/>
        </p:nvSpPr>
        <p:spPr>
          <a:xfrm>
            <a:off x="-1" y="0"/>
            <a:ext cx="12337143"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5400000">
            <a:off x="357187" y="2451151"/>
            <a:ext cx="3362325" cy="4076700"/>
          </a:xfrm>
          <a:prstGeom prst="triangle">
            <a:avLst>
              <a:gd name="adj" fmla="val 6974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rot="5400000">
            <a:off x="747711" y="2841676"/>
            <a:ext cx="2581276" cy="4076700"/>
          </a:xfrm>
          <a:prstGeom prst="triangle">
            <a:avLst>
              <a:gd name="adj" fmla="val 6015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8"/>
          <p:cNvSpPr/>
          <p:nvPr/>
        </p:nvSpPr>
        <p:spPr>
          <a:xfrm>
            <a:off x="-1" y="5145138"/>
            <a:ext cx="5558971" cy="1025526"/>
          </a:xfrm>
          <a:prstGeom prst="triangle">
            <a:avLst>
              <a:gd name="adj" fmla="val 7318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4"/>
          <p:cNvSpPr/>
          <p:nvPr/>
        </p:nvSpPr>
        <p:spPr>
          <a:xfrm rot="2070720">
            <a:off x="4962617" y="2252397"/>
            <a:ext cx="3133791" cy="4151912"/>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1" fmla="*/ 0 w 3133791"/>
              <a:gd name="connsiteY0-2" fmla="*/ 4151912 h 4151912"/>
              <a:gd name="connsiteX1-3" fmla="*/ 3133791 w 3133791"/>
              <a:gd name="connsiteY1-4" fmla="*/ 0 h 4151912"/>
              <a:gd name="connsiteX2-5" fmla="*/ 1809247 w 3133791"/>
              <a:gd name="connsiteY2-6" fmla="*/ 4151912 h 4151912"/>
              <a:gd name="connsiteX3-7" fmla="*/ 0 w 3133791"/>
              <a:gd name="connsiteY3-8" fmla="*/ 4151912 h 4151912"/>
            </a:gdLst>
            <a:ahLst/>
            <a:cxnLst>
              <a:cxn ang="0">
                <a:pos x="connsiteX0-1" y="connsiteY0-2"/>
              </a:cxn>
              <a:cxn ang="0">
                <a:pos x="connsiteX1-3" y="connsiteY1-4"/>
              </a:cxn>
              <a:cxn ang="0">
                <a:pos x="connsiteX2-5" y="connsiteY2-6"/>
              </a:cxn>
              <a:cxn ang="0">
                <a:pos x="connsiteX3-7" y="connsiteY3-8"/>
              </a:cxn>
            </a:cxnLst>
            <a:rect l="l" t="t" r="r" b="b"/>
            <a:pathLst>
              <a:path w="3133791" h="4151912">
                <a:moveTo>
                  <a:pt x="0" y="4151912"/>
                </a:moveTo>
                <a:lnTo>
                  <a:pt x="3133791" y="0"/>
                </a:lnTo>
                <a:lnTo>
                  <a:pt x="1809247" y="4151912"/>
                </a:lnTo>
                <a:lnTo>
                  <a:pt x="0" y="41519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4"/>
          <p:cNvSpPr/>
          <p:nvPr/>
        </p:nvSpPr>
        <p:spPr>
          <a:xfrm rot="2070720">
            <a:off x="367168" y="4557894"/>
            <a:ext cx="4585426" cy="3632075"/>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1" fmla="*/ 0 w 3133791"/>
              <a:gd name="connsiteY0-2" fmla="*/ 4151912 h 4151912"/>
              <a:gd name="connsiteX1-3" fmla="*/ 3133791 w 3133791"/>
              <a:gd name="connsiteY1-4" fmla="*/ 0 h 4151912"/>
              <a:gd name="connsiteX2-5" fmla="*/ 1809247 w 3133791"/>
              <a:gd name="connsiteY2-6" fmla="*/ 4151912 h 4151912"/>
              <a:gd name="connsiteX3-7" fmla="*/ 0 w 3133791"/>
              <a:gd name="connsiteY3-8" fmla="*/ 4151912 h 4151912"/>
              <a:gd name="connsiteX0-9" fmla="*/ 0 w 4516255"/>
              <a:gd name="connsiteY0-10" fmla="*/ 3183626 h 4151912"/>
              <a:gd name="connsiteX1-11" fmla="*/ 4516255 w 4516255"/>
              <a:gd name="connsiteY1-12" fmla="*/ 0 h 4151912"/>
              <a:gd name="connsiteX2-13" fmla="*/ 3191711 w 4516255"/>
              <a:gd name="connsiteY2-14" fmla="*/ 4151912 h 4151912"/>
              <a:gd name="connsiteX3-15" fmla="*/ 0 w 4516255"/>
              <a:gd name="connsiteY3-16" fmla="*/ 3183626 h 4151912"/>
              <a:gd name="connsiteX0-17" fmla="*/ 0 w 4516255"/>
              <a:gd name="connsiteY0-18" fmla="*/ 3183626 h 3660525"/>
              <a:gd name="connsiteX1-19" fmla="*/ 4516255 w 4516255"/>
              <a:gd name="connsiteY1-20" fmla="*/ 0 h 3660525"/>
              <a:gd name="connsiteX2-21" fmla="*/ 611323 w 4516255"/>
              <a:gd name="connsiteY2-22" fmla="*/ 3660525 h 3660525"/>
              <a:gd name="connsiteX3-23" fmla="*/ 0 w 4516255"/>
              <a:gd name="connsiteY3-24" fmla="*/ 3183626 h 3660525"/>
              <a:gd name="connsiteX0-25" fmla="*/ 0 w 4558936"/>
              <a:gd name="connsiteY0-26" fmla="*/ 3155176 h 3632075"/>
              <a:gd name="connsiteX1-27" fmla="*/ 4558936 w 4558936"/>
              <a:gd name="connsiteY1-28" fmla="*/ 0 h 3632075"/>
              <a:gd name="connsiteX2-29" fmla="*/ 611323 w 4558936"/>
              <a:gd name="connsiteY2-30" fmla="*/ 3632075 h 3632075"/>
              <a:gd name="connsiteX3-31" fmla="*/ 0 w 4558936"/>
              <a:gd name="connsiteY3-32" fmla="*/ 3155176 h 3632075"/>
              <a:gd name="connsiteX0-33" fmla="*/ 0 w 4585426"/>
              <a:gd name="connsiteY0-34" fmla="*/ 3150272 h 3632075"/>
              <a:gd name="connsiteX1-35" fmla="*/ 4585426 w 4585426"/>
              <a:gd name="connsiteY1-36" fmla="*/ 0 h 3632075"/>
              <a:gd name="connsiteX2-37" fmla="*/ 637813 w 4585426"/>
              <a:gd name="connsiteY2-38" fmla="*/ 3632075 h 3632075"/>
              <a:gd name="connsiteX3-39" fmla="*/ 0 w 4585426"/>
              <a:gd name="connsiteY3-40" fmla="*/ 3150272 h 3632075"/>
            </a:gdLst>
            <a:ahLst/>
            <a:cxnLst>
              <a:cxn ang="0">
                <a:pos x="connsiteX0-1" y="connsiteY0-2"/>
              </a:cxn>
              <a:cxn ang="0">
                <a:pos x="connsiteX1-3" y="connsiteY1-4"/>
              </a:cxn>
              <a:cxn ang="0">
                <a:pos x="connsiteX2-5" y="connsiteY2-6"/>
              </a:cxn>
              <a:cxn ang="0">
                <a:pos x="connsiteX3-7" y="connsiteY3-8"/>
              </a:cxn>
            </a:cxnLst>
            <a:rect l="l" t="t" r="r" b="b"/>
            <a:pathLst>
              <a:path w="4585426" h="3632075">
                <a:moveTo>
                  <a:pt x="0" y="3150272"/>
                </a:moveTo>
                <a:lnTo>
                  <a:pt x="4585426" y="0"/>
                </a:lnTo>
                <a:lnTo>
                  <a:pt x="637813" y="3632075"/>
                </a:lnTo>
                <a:lnTo>
                  <a:pt x="0" y="315027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6"/>
          <p:cNvSpPr/>
          <p:nvPr/>
        </p:nvSpPr>
        <p:spPr>
          <a:xfrm>
            <a:off x="7107362" y="3515905"/>
            <a:ext cx="4968421" cy="2111376"/>
          </a:xfrm>
          <a:custGeom>
            <a:avLst/>
            <a:gdLst>
              <a:gd name="connsiteX0" fmla="*/ 0 w 5558971"/>
              <a:gd name="connsiteY0" fmla="*/ 1025526 h 1025526"/>
              <a:gd name="connsiteX1" fmla="*/ 4068222 w 5558971"/>
              <a:gd name="connsiteY1" fmla="*/ 0 h 1025526"/>
              <a:gd name="connsiteX2" fmla="*/ 5558971 w 5558971"/>
              <a:gd name="connsiteY2" fmla="*/ 1025526 h 1025526"/>
              <a:gd name="connsiteX3" fmla="*/ 0 w 5558971"/>
              <a:gd name="connsiteY3" fmla="*/ 1025526 h 1025526"/>
              <a:gd name="connsiteX0-1" fmla="*/ 0 w 5558971"/>
              <a:gd name="connsiteY0-2" fmla="*/ 2130426 h 2130426"/>
              <a:gd name="connsiteX1-3" fmla="*/ 2468022 w 5558971"/>
              <a:gd name="connsiteY1-4" fmla="*/ 0 h 2130426"/>
              <a:gd name="connsiteX2-5" fmla="*/ 5558971 w 5558971"/>
              <a:gd name="connsiteY2-6" fmla="*/ 2130426 h 2130426"/>
              <a:gd name="connsiteX3-7" fmla="*/ 0 w 5558971"/>
              <a:gd name="connsiteY3-8" fmla="*/ 2130426 h 2130426"/>
              <a:gd name="connsiteX0-9" fmla="*/ 0 w 4968421"/>
              <a:gd name="connsiteY0-10" fmla="*/ 1463676 h 2130426"/>
              <a:gd name="connsiteX1-11" fmla="*/ 1877472 w 4968421"/>
              <a:gd name="connsiteY1-12" fmla="*/ 0 h 2130426"/>
              <a:gd name="connsiteX2-13" fmla="*/ 4968421 w 4968421"/>
              <a:gd name="connsiteY2-14" fmla="*/ 2130426 h 2130426"/>
              <a:gd name="connsiteX3-15" fmla="*/ 0 w 4968421"/>
              <a:gd name="connsiteY3-16" fmla="*/ 1463676 h 2130426"/>
              <a:gd name="connsiteX0-17" fmla="*/ 0 w 4968421"/>
              <a:gd name="connsiteY0-18" fmla="*/ 1444626 h 2111376"/>
              <a:gd name="connsiteX1-19" fmla="*/ 1858422 w 4968421"/>
              <a:gd name="connsiteY1-20" fmla="*/ 0 h 2111376"/>
              <a:gd name="connsiteX2-21" fmla="*/ 4968421 w 4968421"/>
              <a:gd name="connsiteY2-22" fmla="*/ 2111376 h 2111376"/>
              <a:gd name="connsiteX3-23" fmla="*/ 0 w 4968421"/>
              <a:gd name="connsiteY3-24" fmla="*/ 1444626 h 2111376"/>
              <a:gd name="connsiteX0-25" fmla="*/ 0 w 4968421"/>
              <a:gd name="connsiteY0-26" fmla="*/ 1444626 h 2111376"/>
              <a:gd name="connsiteX1-27" fmla="*/ 1877472 w 4968421"/>
              <a:gd name="connsiteY1-28" fmla="*/ 0 h 2111376"/>
              <a:gd name="connsiteX2-29" fmla="*/ 4968421 w 4968421"/>
              <a:gd name="connsiteY2-30" fmla="*/ 2111376 h 2111376"/>
              <a:gd name="connsiteX3-31" fmla="*/ 0 w 4968421"/>
              <a:gd name="connsiteY3-32" fmla="*/ 1444626 h 2111376"/>
            </a:gdLst>
            <a:ahLst/>
            <a:cxnLst>
              <a:cxn ang="0">
                <a:pos x="connsiteX0-1" y="connsiteY0-2"/>
              </a:cxn>
              <a:cxn ang="0">
                <a:pos x="connsiteX1-3" y="connsiteY1-4"/>
              </a:cxn>
              <a:cxn ang="0">
                <a:pos x="connsiteX2-5" y="connsiteY2-6"/>
              </a:cxn>
              <a:cxn ang="0">
                <a:pos x="connsiteX3-7" y="connsiteY3-8"/>
              </a:cxn>
            </a:cxnLst>
            <a:rect l="l" t="t" r="r" b="b"/>
            <a:pathLst>
              <a:path w="4968421" h="2111376">
                <a:moveTo>
                  <a:pt x="0" y="1444626"/>
                </a:moveTo>
                <a:lnTo>
                  <a:pt x="1877472" y="0"/>
                </a:lnTo>
                <a:lnTo>
                  <a:pt x="4968421" y="2111376"/>
                </a:lnTo>
                <a:lnTo>
                  <a:pt x="0" y="144462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4"/>
          <p:cNvSpPr/>
          <p:nvPr/>
        </p:nvSpPr>
        <p:spPr>
          <a:xfrm rot="2070720">
            <a:off x="9367705" y="2196284"/>
            <a:ext cx="3785232" cy="2619416"/>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1" fmla="*/ 0 w 3133791"/>
              <a:gd name="connsiteY0-2" fmla="*/ 4151912 h 4151912"/>
              <a:gd name="connsiteX1-3" fmla="*/ 3133791 w 3133791"/>
              <a:gd name="connsiteY1-4" fmla="*/ 0 h 4151912"/>
              <a:gd name="connsiteX2-5" fmla="*/ 1809247 w 3133791"/>
              <a:gd name="connsiteY2-6" fmla="*/ 4151912 h 4151912"/>
              <a:gd name="connsiteX3-7" fmla="*/ 0 w 3133791"/>
              <a:gd name="connsiteY3-8" fmla="*/ 4151912 h 4151912"/>
              <a:gd name="connsiteX0-9" fmla="*/ 0 w 3785232"/>
              <a:gd name="connsiteY0-10" fmla="*/ 4151912 h 4151912"/>
              <a:gd name="connsiteX1-11" fmla="*/ 3133791 w 3785232"/>
              <a:gd name="connsiteY1-12" fmla="*/ 0 h 4151912"/>
              <a:gd name="connsiteX2-13" fmla="*/ 3785232 w 3785232"/>
              <a:gd name="connsiteY2-14" fmla="*/ 4134132 h 4151912"/>
              <a:gd name="connsiteX3-15" fmla="*/ 0 w 3785232"/>
              <a:gd name="connsiteY3-16" fmla="*/ 4151912 h 4151912"/>
              <a:gd name="connsiteX0-17" fmla="*/ 0 w 3785232"/>
              <a:gd name="connsiteY0-18" fmla="*/ 2619416 h 2619416"/>
              <a:gd name="connsiteX1-19" fmla="*/ 3493957 w 3785232"/>
              <a:gd name="connsiteY1-20" fmla="*/ 0 h 2619416"/>
              <a:gd name="connsiteX2-21" fmla="*/ 3785232 w 3785232"/>
              <a:gd name="connsiteY2-22" fmla="*/ 2601636 h 2619416"/>
              <a:gd name="connsiteX3-23" fmla="*/ 0 w 3785232"/>
              <a:gd name="connsiteY3-24" fmla="*/ 2619416 h 2619416"/>
            </a:gdLst>
            <a:ahLst/>
            <a:cxnLst>
              <a:cxn ang="0">
                <a:pos x="connsiteX0-1" y="connsiteY0-2"/>
              </a:cxn>
              <a:cxn ang="0">
                <a:pos x="connsiteX1-3" y="connsiteY1-4"/>
              </a:cxn>
              <a:cxn ang="0">
                <a:pos x="connsiteX2-5" y="connsiteY2-6"/>
              </a:cxn>
              <a:cxn ang="0">
                <a:pos x="connsiteX3-7" y="connsiteY3-8"/>
              </a:cxn>
            </a:cxnLst>
            <a:rect l="l" t="t" r="r" b="b"/>
            <a:pathLst>
              <a:path w="3785232" h="2619416">
                <a:moveTo>
                  <a:pt x="0" y="2619416"/>
                </a:moveTo>
                <a:lnTo>
                  <a:pt x="3493957" y="0"/>
                </a:lnTo>
                <a:lnTo>
                  <a:pt x="3785232" y="2601636"/>
                </a:lnTo>
                <a:lnTo>
                  <a:pt x="0" y="261941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占位符 18"/>
          <p:cNvSpPr>
            <a:spLocks noGrp="1"/>
          </p:cNvSpPr>
          <p:nvPr>
            <p:ph type="body" sz="quarter" idx="10" hasCustomPrompt="1"/>
          </p:nvPr>
        </p:nvSpPr>
        <p:spPr>
          <a:xfrm>
            <a:off x="2929365" y="1531951"/>
            <a:ext cx="1497451" cy="1497451"/>
          </a:xfrm>
          <a:prstGeom prst="rect">
            <a:avLst/>
          </a:prstGeom>
          <a:solidFill>
            <a:schemeClr val="accent1"/>
          </a:solidFill>
        </p:spPr>
        <p:txBody>
          <a:bodyPr/>
          <a:lstStyle>
            <a:lvl1pPr marL="0" indent="0" algn="ctr">
              <a:buNone/>
              <a:defRPr sz="4800" b="1">
                <a:solidFill>
                  <a:schemeClr val="bg1"/>
                </a:solidFill>
              </a:defRPr>
            </a:lvl1pPr>
          </a:lstStyle>
          <a:p>
            <a:pPr lvl="0"/>
            <a:r>
              <a:rPr kumimoji="1" lang="zh-CN" altLang="en-US"/>
              <a:t>标题</a:t>
            </a:r>
          </a:p>
        </p:txBody>
      </p:sp>
      <p:sp>
        <p:nvSpPr>
          <p:cNvPr id="20" name="文本占位符 18"/>
          <p:cNvSpPr>
            <a:spLocks noGrp="1"/>
          </p:cNvSpPr>
          <p:nvPr>
            <p:ph type="body" sz="quarter" idx="11"/>
          </p:nvPr>
        </p:nvSpPr>
        <p:spPr>
          <a:xfrm>
            <a:off x="4426815" y="1531951"/>
            <a:ext cx="6615433" cy="912743"/>
          </a:xfrm>
          <a:prstGeom prst="rect">
            <a:avLst/>
          </a:prstGeom>
          <a:noFill/>
        </p:spPr>
        <p:txBody>
          <a:bodyPr/>
          <a:lstStyle>
            <a:lvl1pPr marL="0" indent="0" algn="l">
              <a:buNone/>
              <a:defRPr sz="6000" b="1">
                <a:solidFill>
                  <a:schemeClr val="tx1">
                    <a:lumMod val="85000"/>
                    <a:lumOff val="15000"/>
                  </a:schemeClr>
                </a:solidFill>
              </a:defRPr>
            </a:lvl1pPr>
          </a:lstStyle>
          <a:p>
            <a:pPr lvl="0"/>
            <a:endParaRPr kumimoji="1" lang="zh-CN" altLang="en-US" dirty="0"/>
          </a:p>
        </p:txBody>
      </p:sp>
      <p:sp>
        <p:nvSpPr>
          <p:cNvPr id="21" name="文本占位符 18"/>
          <p:cNvSpPr>
            <a:spLocks noGrp="1"/>
          </p:cNvSpPr>
          <p:nvPr>
            <p:ph type="body" sz="quarter" idx="12"/>
          </p:nvPr>
        </p:nvSpPr>
        <p:spPr>
          <a:xfrm>
            <a:off x="4426815" y="2455583"/>
            <a:ext cx="6615433" cy="560540"/>
          </a:xfrm>
          <a:prstGeom prst="rect">
            <a:avLst/>
          </a:prstGeom>
          <a:noFill/>
        </p:spPr>
        <p:txBody>
          <a:bodyPr anchor="ctr"/>
          <a:lstStyle>
            <a:lvl1pPr marL="0" indent="0" algn="l">
              <a:buNone/>
              <a:defRPr sz="28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副标题页_6">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6">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08985"/>
                  <a:gd name="connsiteY0-274" fmla="*/ 1887782 h 2201455"/>
                  <a:gd name="connsiteX1-275" fmla="*/ 74633 w 608985"/>
                  <a:gd name="connsiteY1-276" fmla="*/ 0 h 2201455"/>
                  <a:gd name="connsiteX2-277" fmla="*/ 608985 w 608985"/>
                  <a:gd name="connsiteY2-278" fmla="*/ 2201455 h 2201455"/>
                  <a:gd name="connsiteX3-279" fmla="*/ 0 w 608985"/>
                  <a:gd name="connsiteY3-280" fmla="*/ 1887782 h 2201455"/>
                  <a:gd name="connsiteX0-281" fmla="*/ 0 w 608985"/>
                  <a:gd name="connsiteY0-282" fmla="*/ 1934156 h 2247829"/>
                  <a:gd name="connsiteX1-283" fmla="*/ 19050 w 608985"/>
                  <a:gd name="connsiteY1-284" fmla="*/ 0 h 2247829"/>
                  <a:gd name="connsiteX2-285" fmla="*/ 608985 w 608985"/>
                  <a:gd name="connsiteY2-286" fmla="*/ 2247829 h 2247829"/>
                  <a:gd name="connsiteX3-287" fmla="*/ 0 w 608985"/>
                  <a:gd name="connsiteY3-288" fmla="*/ 1934156 h 2247829"/>
                  <a:gd name="connsiteX0-289" fmla="*/ 0 w 608985"/>
                  <a:gd name="connsiteY0-290" fmla="*/ 1961980 h 2275653"/>
                  <a:gd name="connsiteX1-291" fmla="*/ 19050 w 608985"/>
                  <a:gd name="connsiteY1-292" fmla="*/ 0 h 2275653"/>
                  <a:gd name="connsiteX2-293" fmla="*/ 608985 w 608985"/>
                  <a:gd name="connsiteY2-294" fmla="*/ 2275653 h 2275653"/>
                  <a:gd name="connsiteX3-295" fmla="*/ 0 w 608985"/>
                  <a:gd name="connsiteY3-296" fmla="*/ 1961980 h 2275653"/>
                </a:gdLst>
                <a:ahLst/>
                <a:cxnLst>
                  <a:cxn ang="0">
                    <a:pos x="connsiteX0-1" y="connsiteY0-2"/>
                  </a:cxn>
                  <a:cxn ang="0">
                    <a:pos x="connsiteX1-3" y="connsiteY1-4"/>
                  </a:cxn>
                  <a:cxn ang="0">
                    <a:pos x="connsiteX2-5" y="connsiteY2-6"/>
                  </a:cxn>
                  <a:cxn ang="0">
                    <a:pos x="connsiteX3-7" y="connsiteY3-8"/>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 name="connsiteX0-273" fmla="*/ 0 w 618248"/>
                  <a:gd name="connsiteY0-274" fmla="*/ 1790086 h 2201455"/>
                  <a:gd name="connsiteX1-275" fmla="*/ 83896 w 618248"/>
                  <a:gd name="connsiteY1-276" fmla="*/ 0 h 2201455"/>
                  <a:gd name="connsiteX2-277" fmla="*/ 618248 w 618248"/>
                  <a:gd name="connsiteY2-278" fmla="*/ 2201455 h 2201455"/>
                  <a:gd name="connsiteX3-279" fmla="*/ 0 w 618248"/>
                  <a:gd name="connsiteY3-280" fmla="*/ 1790086 h 2201455"/>
                  <a:gd name="connsiteX0-281" fmla="*/ 0 w 618248"/>
                  <a:gd name="connsiteY0-282" fmla="*/ 1892731 h 2304100"/>
                  <a:gd name="connsiteX1-283" fmla="*/ 28314 w 618248"/>
                  <a:gd name="connsiteY1-284" fmla="*/ 0 h 2304100"/>
                  <a:gd name="connsiteX2-285" fmla="*/ 618248 w 618248"/>
                  <a:gd name="connsiteY2-286" fmla="*/ 2304100 h 2304100"/>
                  <a:gd name="connsiteX3-287" fmla="*/ 0 w 618248"/>
                  <a:gd name="connsiteY3-288" fmla="*/ 1892731 h 2304100"/>
                </a:gdLst>
                <a:ahLst/>
                <a:cxnLst>
                  <a:cxn ang="0">
                    <a:pos x="connsiteX0-1" y="connsiteY0-2"/>
                  </a:cxn>
                  <a:cxn ang="0">
                    <a:pos x="connsiteX1-3" y="connsiteY1-4"/>
                  </a:cxn>
                  <a:cxn ang="0">
                    <a:pos x="connsiteX2-5" y="connsiteY2-6"/>
                  </a:cxn>
                  <a:cxn ang="0">
                    <a:pos x="connsiteX3-7" y="connsiteY3-8"/>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Lst>
                <a:ahLst/>
                <a:cxnLst>
                  <a:cxn ang="0">
                    <a:pos x="connsiteX0-1" y="connsiteY0-2"/>
                  </a:cxn>
                  <a:cxn ang="0">
                    <a:pos x="connsiteX1-3" y="connsiteY1-4"/>
                  </a:cxn>
                  <a:cxn ang="0">
                    <a:pos x="connsiteX2-5" y="connsiteY2-6"/>
                  </a:cxn>
                  <a:cxn ang="0">
                    <a:pos x="connsiteX3-7" y="connsiteY3-8"/>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Lst>
                <a:ahLst/>
                <a:cxnLst>
                  <a:cxn ang="0">
                    <a:pos x="connsiteX0-1" y="connsiteY0-2"/>
                  </a:cxn>
                  <a:cxn ang="0">
                    <a:pos x="connsiteX1-3" y="connsiteY1-4"/>
                  </a:cxn>
                  <a:cxn ang="0">
                    <a:pos x="connsiteX2-5" y="connsiteY2-6"/>
                  </a:cxn>
                  <a:cxn ang="0">
                    <a:pos x="connsiteX3-7" y="connsiteY3-8"/>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896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896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1038827"/>
              <a:gd name="connsiteY0-26" fmla="*/ 1790700 h 1790700"/>
              <a:gd name="connsiteX1-27" fmla="*/ 0 w 1038827"/>
              <a:gd name="connsiteY1-28" fmla="*/ 0 h 1790700"/>
              <a:gd name="connsiteX2-29" fmla="*/ 1038827 w 1038827"/>
              <a:gd name="connsiteY2-30" fmla="*/ 455337 h 1790700"/>
              <a:gd name="connsiteX3-31" fmla="*/ 0 w 1038827"/>
              <a:gd name="connsiteY3-32" fmla="*/ 1790700 h 1790700"/>
              <a:gd name="connsiteX0-33" fmla="*/ 0 w 1131424"/>
              <a:gd name="connsiteY0-34" fmla="*/ 1790700 h 1790700"/>
              <a:gd name="connsiteX1-35" fmla="*/ 0 w 1131424"/>
              <a:gd name="connsiteY1-36" fmla="*/ 0 h 1790700"/>
              <a:gd name="connsiteX2-37" fmla="*/ 1131424 w 1131424"/>
              <a:gd name="connsiteY2-38" fmla="*/ 647907 h 1790700"/>
              <a:gd name="connsiteX3-39" fmla="*/ 0 w 1131424"/>
              <a:gd name="connsiteY3-40" fmla="*/ 1790700 h 1790700"/>
              <a:gd name="connsiteX0-41" fmla="*/ 0 w 1131424"/>
              <a:gd name="connsiteY0-42" fmla="*/ 1790700 h 1790700"/>
              <a:gd name="connsiteX1-43" fmla="*/ 0 w 1131424"/>
              <a:gd name="connsiteY1-44" fmla="*/ 0 h 1790700"/>
              <a:gd name="connsiteX2-45" fmla="*/ 1131424 w 1131424"/>
              <a:gd name="connsiteY2-46" fmla="*/ 301281 h 1790700"/>
              <a:gd name="connsiteX3-47" fmla="*/ 0 w 1131424"/>
              <a:gd name="connsiteY3-48" fmla="*/ 1790700 h 1790700"/>
              <a:gd name="connsiteX0-49" fmla="*/ 0 w 1142998"/>
              <a:gd name="connsiteY0-50" fmla="*/ 1790700 h 1790700"/>
              <a:gd name="connsiteX1-51" fmla="*/ 0 w 1142998"/>
              <a:gd name="connsiteY1-52" fmla="*/ 0 h 1790700"/>
              <a:gd name="connsiteX2-53" fmla="*/ 1142998 w 1142998"/>
              <a:gd name="connsiteY2-54" fmla="*/ 638278 h 1790700"/>
              <a:gd name="connsiteX3-55" fmla="*/ 0 w 1142998"/>
              <a:gd name="connsiteY3-56" fmla="*/ 1790700 h 1790700"/>
            </a:gdLst>
            <a:ahLst/>
            <a:cxnLst>
              <a:cxn ang="0">
                <a:pos x="connsiteX0-1" y="connsiteY0-2"/>
              </a:cxn>
              <a:cxn ang="0">
                <a:pos x="connsiteX1-3" y="connsiteY1-4"/>
              </a:cxn>
              <a:cxn ang="0">
                <a:pos x="connsiteX2-5" y="connsiteY2-6"/>
              </a:cxn>
              <a:cxn ang="0">
                <a:pos x="connsiteX3-7" y="connsiteY3-8"/>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 name="connsiteX0-209" fmla="*/ 1367935 w 3269125"/>
              <a:gd name="connsiteY0-210" fmla="*/ 0 h 1750611"/>
              <a:gd name="connsiteX1-211" fmla="*/ 3269125 w 3269125"/>
              <a:gd name="connsiteY1-212" fmla="*/ 703604 h 1750611"/>
              <a:gd name="connsiteX2-213" fmla="*/ 0 w 3269125"/>
              <a:gd name="connsiteY2-214" fmla="*/ 1750611 h 1750611"/>
              <a:gd name="connsiteX3-215" fmla="*/ 1367935 w 3269125"/>
              <a:gd name="connsiteY3-216" fmla="*/ 0 h 1750611"/>
            </a:gdLst>
            <a:ahLst/>
            <a:cxnLst>
              <a:cxn ang="0">
                <a:pos x="connsiteX0-1" y="connsiteY0-2"/>
              </a:cxn>
              <a:cxn ang="0">
                <a:pos x="connsiteX1-3" y="connsiteY1-4"/>
              </a:cxn>
              <a:cxn ang="0">
                <a:pos x="connsiteX2-5" y="connsiteY2-6"/>
              </a:cxn>
              <a:cxn ang="0">
                <a:pos x="connsiteX3-7" y="connsiteY3-8"/>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2367918"/>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3163067"/>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39" name="组 38"/>
          <p:cNvGrpSpPr/>
          <p:nvPr userDrawn="1"/>
        </p:nvGrpSpPr>
        <p:grpSpPr>
          <a:xfrm>
            <a:off x="4862531" y="2625875"/>
            <a:ext cx="2600884" cy="1224506"/>
            <a:chOff x="4862531" y="2625875"/>
            <a:chExt cx="2600884" cy="1224506"/>
          </a:xfrm>
        </p:grpSpPr>
        <p:sp>
          <p:nvSpPr>
            <p:cNvPr id="16" name="椭圆 15"/>
            <p:cNvSpPr/>
            <p:nvPr/>
          </p:nvSpPr>
          <p:spPr>
            <a:xfrm>
              <a:off x="6033348" y="2625875"/>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862531" y="3169798"/>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userDrawn="1"/>
          </p:nvSpPr>
          <p:spPr>
            <a:xfrm>
              <a:off x="7273166" y="3660132"/>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p:cNvCxnSpPr>
            <p:nvPr/>
          </p:nvCxnSpPr>
          <p:spPr>
            <a:xfrm flipH="1">
              <a:off x="5024918" y="2720999"/>
              <a:ext cx="1008430" cy="476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7" idx="5"/>
              <a:endCxn id="20" idx="2"/>
            </p:cNvCxnSpPr>
            <p:nvPr/>
          </p:nvCxnSpPr>
          <p:spPr>
            <a:xfrm>
              <a:off x="5024919" y="3332186"/>
              <a:ext cx="2248247" cy="423071"/>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stCxn id="16" idx="5"/>
              <a:endCxn id="20" idx="1"/>
            </p:cNvCxnSpPr>
            <p:nvPr userDrawn="1"/>
          </p:nvCxnSpPr>
          <p:spPr>
            <a:xfrm>
              <a:off x="6195736" y="2788263"/>
              <a:ext cx="1105291" cy="899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6" name="文本占位符 18"/>
          <p:cNvSpPr>
            <a:spLocks noGrp="1"/>
          </p:cNvSpPr>
          <p:nvPr userDrawn="1">
            <p:ph type="body" sz="quarter" idx="16"/>
          </p:nvPr>
        </p:nvSpPr>
        <p:spPr>
          <a:xfrm>
            <a:off x="1683140" y="3034303"/>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1038827"/>
              <a:gd name="connsiteY0-26" fmla="*/ 1790700 h 1790700"/>
              <a:gd name="connsiteX1-27" fmla="*/ 0 w 1038827"/>
              <a:gd name="connsiteY1-28" fmla="*/ 0 h 1790700"/>
              <a:gd name="connsiteX2-29" fmla="*/ 1038827 w 1038827"/>
              <a:gd name="connsiteY2-30" fmla="*/ 455337 h 1790700"/>
              <a:gd name="connsiteX3-31" fmla="*/ 0 w 1038827"/>
              <a:gd name="connsiteY3-32" fmla="*/ 1790700 h 1790700"/>
              <a:gd name="connsiteX0-33" fmla="*/ 0 w 1131424"/>
              <a:gd name="connsiteY0-34" fmla="*/ 1790700 h 1790700"/>
              <a:gd name="connsiteX1-35" fmla="*/ 0 w 1131424"/>
              <a:gd name="connsiteY1-36" fmla="*/ 0 h 1790700"/>
              <a:gd name="connsiteX2-37" fmla="*/ 1131424 w 1131424"/>
              <a:gd name="connsiteY2-38" fmla="*/ 647907 h 1790700"/>
              <a:gd name="connsiteX3-39" fmla="*/ 0 w 1131424"/>
              <a:gd name="connsiteY3-40" fmla="*/ 1790700 h 1790700"/>
              <a:gd name="connsiteX0-41" fmla="*/ 0 w 1131424"/>
              <a:gd name="connsiteY0-42" fmla="*/ 1790700 h 1790700"/>
              <a:gd name="connsiteX1-43" fmla="*/ 0 w 1131424"/>
              <a:gd name="connsiteY1-44" fmla="*/ 0 h 1790700"/>
              <a:gd name="connsiteX2-45" fmla="*/ 1131424 w 1131424"/>
              <a:gd name="connsiteY2-46" fmla="*/ 301281 h 1790700"/>
              <a:gd name="connsiteX3-47" fmla="*/ 0 w 1131424"/>
              <a:gd name="connsiteY3-48" fmla="*/ 1790700 h 1790700"/>
              <a:gd name="connsiteX0-49" fmla="*/ 0 w 1142998"/>
              <a:gd name="connsiteY0-50" fmla="*/ 1790700 h 1790700"/>
              <a:gd name="connsiteX1-51" fmla="*/ 0 w 1142998"/>
              <a:gd name="connsiteY1-52" fmla="*/ 0 h 1790700"/>
              <a:gd name="connsiteX2-53" fmla="*/ 1142998 w 1142998"/>
              <a:gd name="connsiteY2-54" fmla="*/ 638278 h 1790700"/>
              <a:gd name="connsiteX3-55" fmla="*/ 0 w 1142998"/>
              <a:gd name="connsiteY3-56" fmla="*/ 1790700 h 1790700"/>
            </a:gdLst>
            <a:ahLst/>
            <a:cxnLst>
              <a:cxn ang="0">
                <a:pos x="connsiteX0-1" y="connsiteY0-2"/>
              </a:cxn>
              <a:cxn ang="0">
                <a:pos x="connsiteX1-3" y="connsiteY1-4"/>
              </a:cxn>
              <a:cxn ang="0">
                <a:pos x="connsiteX2-5" y="connsiteY2-6"/>
              </a:cxn>
              <a:cxn ang="0">
                <a:pos x="connsiteX3-7" y="connsiteY3-8"/>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 name="connsiteX0-209" fmla="*/ 1367935 w 3269125"/>
              <a:gd name="connsiteY0-210" fmla="*/ 0 h 1750611"/>
              <a:gd name="connsiteX1-211" fmla="*/ 3269125 w 3269125"/>
              <a:gd name="connsiteY1-212" fmla="*/ 703604 h 1750611"/>
              <a:gd name="connsiteX2-213" fmla="*/ 0 w 3269125"/>
              <a:gd name="connsiteY2-214" fmla="*/ 1750611 h 1750611"/>
              <a:gd name="connsiteX3-215" fmla="*/ 1367935 w 3269125"/>
              <a:gd name="connsiteY3-216" fmla="*/ 0 h 1750611"/>
            </a:gdLst>
            <a:ahLst/>
            <a:cxnLst>
              <a:cxn ang="0">
                <a:pos x="connsiteX0-1" y="connsiteY0-2"/>
              </a:cxn>
              <a:cxn ang="0">
                <a:pos x="connsiteX1-3" y="connsiteY1-4"/>
              </a:cxn>
              <a:cxn ang="0">
                <a:pos x="connsiteX2-5" y="connsiteY2-6"/>
              </a:cxn>
              <a:cxn ang="0">
                <a:pos x="connsiteX3-7" y="connsiteY3-8"/>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15" name="组合 2"/>
          <p:cNvGrpSpPr/>
          <p:nvPr userDrawn="1"/>
        </p:nvGrpSpPr>
        <p:grpSpPr>
          <a:xfrm>
            <a:off x="4862531" y="2189291"/>
            <a:ext cx="2654865" cy="1764796"/>
            <a:chOff x="4441506" y="1885950"/>
            <a:chExt cx="3449243" cy="2292851"/>
          </a:xfrm>
        </p:grpSpPr>
        <p:sp>
          <p:nvSpPr>
            <p:cNvPr id="16" name="椭圆 15"/>
            <p:cNvSpPr/>
            <p:nvPr/>
          </p:nvSpPr>
          <p:spPr>
            <a:xfrm>
              <a:off x="5962650" y="1885950"/>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441506" y="2592624"/>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432106" y="3931627"/>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643575" y="2720673"/>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5962650" y="2762554"/>
              <a:ext cx="420570" cy="42057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4652482" y="2009537"/>
              <a:ext cx="1310168" cy="619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8" idx="4"/>
            </p:cNvCxnSpPr>
            <p:nvPr/>
          </p:nvCxnSpPr>
          <p:spPr>
            <a:xfrm>
              <a:off x="4565093" y="2839798"/>
              <a:ext cx="903211" cy="1128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09824" y="2009537"/>
              <a:ext cx="1557338" cy="711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477704" y="2628822"/>
              <a:ext cx="1651752" cy="3294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086237" y="1885950"/>
              <a:ext cx="86698" cy="1090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555693" y="2864903"/>
              <a:ext cx="661152" cy="11845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16845" y="2844260"/>
              <a:ext cx="1426730" cy="11278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endCxn id="21" idx="3"/>
            </p:cNvCxnSpPr>
            <p:nvPr/>
          </p:nvCxnSpPr>
          <p:spPr>
            <a:xfrm flipV="1">
              <a:off x="5643082" y="2931649"/>
              <a:ext cx="2036691" cy="10361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555693" y="2009537"/>
              <a:ext cx="406957" cy="204567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文本占位符 18"/>
          <p:cNvSpPr>
            <a:spLocks noGrp="1"/>
          </p:cNvSpPr>
          <p:nvPr>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1038827"/>
              <a:gd name="connsiteY0-26" fmla="*/ 1790700 h 1790700"/>
              <a:gd name="connsiteX1-27" fmla="*/ 0 w 1038827"/>
              <a:gd name="connsiteY1-28" fmla="*/ 0 h 1790700"/>
              <a:gd name="connsiteX2-29" fmla="*/ 1038827 w 1038827"/>
              <a:gd name="connsiteY2-30" fmla="*/ 455337 h 1790700"/>
              <a:gd name="connsiteX3-31" fmla="*/ 0 w 1038827"/>
              <a:gd name="connsiteY3-32" fmla="*/ 1790700 h 1790700"/>
              <a:gd name="connsiteX0-33" fmla="*/ 0 w 1131424"/>
              <a:gd name="connsiteY0-34" fmla="*/ 1790700 h 1790700"/>
              <a:gd name="connsiteX1-35" fmla="*/ 0 w 1131424"/>
              <a:gd name="connsiteY1-36" fmla="*/ 0 h 1790700"/>
              <a:gd name="connsiteX2-37" fmla="*/ 1131424 w 1131424"/>
              <a:gd name="connsiteY2-38" fmla="*/ 647907 h 1790700"/>
              <a:gd name="connsiteX3-39" fmla="*/ 0 w 1131424"/>
              <a:gd name="connsiteY3-40" fmla="*/ 1790700 h 1790700"/>
              <a:gd name="connsiteX0-41" fmla="*/ 0 w 1131424"/>
              <a:gd name="connsiteY0-42" fmla="*/ 1790700 h 1790700"/>
              <a:gd name="connsiteX1-43" fmla="*/ 0 w 1131424"/>
              <a:gd name="connsiteY1-44" fmla="*/ 0 h 1790700"/>
              <a:gd name="connsiteX2-45" fmla="*/ 1131424 w 1131424"/>
              <a:gd name="connsiteY2-46" fmla="*/ 301281 h 1790700"/>
              <a:gd name="connsiteX3-47" fmla="*/ 0 w 1131424"/>
              <a:gd name="connsiteY3-48" fmla="*/ 1790700 h 1790700"/>
              <a:gd name="connsiteX0-49" fmla="*/ 0 w 1142998"/>
              <a:gd name="connsiteY0-50" fmla="*/ 1790700 h 1790700"/>
              <a:gd name="connsiteX1-51" fmla="*/ 0 w 1142998"/>
              <a:gd name="connsiteY1-52" fmla="*/ 0 h 1790700"/>
              <a:gd name="connsiteX2-53" fmla="*/ 1142998 w 1142998"/>
              <a:gd name="connsiteY2-54" fmla="*/ 638278 h 1790700"/>
              <a:gd name="connsiteX3-55" fmla="*/ 0 w 1142998"/>
              <a:gd name="connsiteY3-56" fmla="*/ 1790700 h 1790700"/>
            </a:gdLst>
            <a:ahLst/>
            <a:cxnLst>
              <a:cxn ang="0">
                <a:pos x="connsiteX0-1" y="connsiteY0-2"/>
              </a:cxn>
              <a:cxn ang="0">
                <a:pos x="connsiteX1-3" y="connsiteY1-4"/>
              </a:cxn>
              <a:cxn ang="0">
                <a:pos x="connsiteX2-5" y="connsiteY2-6"/>
              </a:cxn>
              <a:cxn ang="0">
                <a:pos x="connsiteX3-7" y="connsiteY3-8"/>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 name="connsiteX0-209" fmla="*/ 1367935 w 3269125"/>
              <a:gd name="connsiteY0-210" fmla="*/ 0 h 1750611"/>
              <a:gd name="connsiteX1-211" fmla="*/ 3269125 w 3269125"/>
              <a:gd name="connsiteY1-212" fmla="*/ 703604 h 1750611"/>
              <a:gd name="connsiteX2-213" fmla="*/ 0 w 3269125"/>
              <a:gd name="connsiteY2-214" fmla="*/ 1750611 h 1750611"/>
              <a:gd name="connsiteX3-215" fmla="*/ 1367935 w 3269125"/>
              <a:gd name="connsiteY3-216" fmla="*/ 0 h 1750611"/>
            </a:gdLst>
            <a:ahLst/>
            <a:cxnLst>
              <a:cxn ang="0">
                <a:pos x="connsiteX0-1" y="connsiteY0-2"/>
              </a:cxn>
              <a:cxn ang="0">
                <a:pos x="connsiteX1-3" y="connsiteY1-4"/>
              </a:cxn>
              <a:cxn ang="0">
                <a:pos x="connsiteX2-5" y="connsiteY2-6"/>
              </a:cxn>
              <a:cxn ang="0">
                <a:pos x="connsiteX3-7" y="connsiteY3-8"/>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15" name="组合 2"/>
          <p:cNvGrpSpPr/>
          <p:nvPr userDrawn="1"/>
        </p:nvGrpSpPr>
        <p:grpSpPr>
          <a:xfrm>
            <a:off x="4862532" y="2189291"/>
            <a:ext cx="2854644" cy="1764796"/>
            <a:chOff x="4441506" y="1885950"/>
            <a:chExt cx="3708799" cy="2292851"/>
          </a:xfrm>
        </p:grpSpPr>
        <p:sp>
          <p:nvSpPr>
            <p:cNvPr id="16" name="椭圆 15"/>
            <p:cNvSpPr/>
            <p:nvPr/>
          </p:nvSpPr>
          <p:spPr>
            <a:xfrm>
              <a:off x="5962650" y="1885950"/>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441506" y="2592624"/>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432106" y="3931627"/>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椭圆 18"/>
            <p:cNvSpPr/>
            <p:nvPr/>
          </p:nvSpPr>
          <p:spPr>
            <a:xfrm>
              <a:off x="7903131" y="3671825"/>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643575" y="2720673"/>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5962650" y="2762554"/>
              <a:ext cx="420570" cy="42057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4652482" y="2009537"/>
              <a:ext cx="1310168" cy="619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8" idx="4"/>
              <a:endCxn id="19" idx="1"/>
            </p:cNvCxnSpPr>
            <p:nvPr/>
          </p:nvCxnSpPr>
          <p:spPr>
            <a:xfrm>
              <a:off x="4565093" y="2839798"/>
              <a:ext cx="903211" cy="1128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11"/>
            <p:cNvCxnSpPr>
              <a:stCxn id="19" idx="6"/>
              <a:endCxn id="20" idx="2"/>
            </p:cNvCxnSpPr>
            <p:nvPr/>
          </p:nvCxnSpPr>
          <p:spPr>
            <a:xfrm flipV="1">
              <a:off x="5679280" y="3795412"/>
              <a:ext cx="2223851" cy="25980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12"/>
            <p:cNvCxnSpPr>
              <a:endCxn id="21" idx="4"/>
            </p:cNvCxnSpPr>
            <p:nvPr/>
          </p:nvCxnSpPr>
          <p:spPr>
            <a:xfrm flipH="1" flipV="1">
              <a:off x="7767162" y="2967847"/>
              <a:ext cx="252887" cy="8219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09824" y="2009537"/>
              <a:ext cx="1557338" cy="711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477704" y="2628822"/>
              <a:ext cx="1651752" cy="3294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086237" y="1885950"/>
              <a:ext cx="86698" cy="1090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555693" y="2864903"/>
              <a:ext cx="661152" cy="11845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16845" y="2844260"/>
              <a:ext cx="1426730" cy="112789"/>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18"/>
            <p:cNvCxnSpPr>
              <a:stCxn id="20" idx="0"/>
            </p:cNvCxnSpPr>
            <p:nvPr/>
          </p:nvCxnSpPr>
          <p:spPr>
            <a:xfrm flipH="1" flipV="1">
              <a:off x="6216845" y="3048900"/>
              <a:ext cx="1809873" cy="62292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stCxn id="19" idx="7"/>
              <a:endCxn id="21" idx="3"/>
            </p:cNvCxnSpPr>
            <p:nvPr/>
          </p:nvCxnSpPr>
          <p:spPr>
            <a:xfrm flipV="1">
              <a:off x="5643082" y="2931649"/>
              <a:ext cx="2036691" cy="10361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555693" y="2009537"/>
              <a:ext cx="406957" cy="204567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4" name="文本占位符 18"/>
          <p:cNvSpPr>
            <a:spLocks noGrp="1"/>
          </p:cNvSpPr>
          <p:nvPr>
            <p:ph type="body" sz="quarter" idx="14"/>
          </p:nvPr>
        </p:nvSpPr>
        <p:spPr>
          <a:xfrm>
            <a:off x="7827285" y="3563870"/>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5" name="文本占位符 18"/>
          <p:cNvSpPr>
            <a:spLocks noGrp="1"/>
          </p:cNvSpPr>
          <p:nvPr>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1038827"/>
              <a:gd name="connsiteY0-26" fmla="*/ 1790700 h 1790700"/>
              <a:gd name="connsiteX1-27" fmla="*/ 0 w 1038827"/>
              <a:gd name="connsiteY1-28" fmla="*/ 0 h 1790700"/>
              <a:gd name="connsiteX2-29" fmla="*/ 1038827 w 1038827"/>
              <a:gd name="connsiteY2-30" fmla="*/ 455337 h 1790700"/>
              <a:gd name="connsiteX3-31" fmla="*/ 0 w 1038827"/>
              <a:gd name="connsiteY3-32" fmla="*/ 1790700 h 1790700"/>
              <a:gd name="connsiteX0-33" fmla="*/ 0 w 1131424"/>
              <a:gd name="connsiteY0-34" fmla="*/ 1790700 h 1790700"/>
              <a:gd name="connsiteX1-35" fmla="*/ 0 w 1131424"/>
              <a:gd name="connsiteY1-36" fmla="*/ 0 h 1790700"/>
              <a:gd name="connsiteX2-37" fmla="*/ 1131424 w 1131424"/>
              <a:gd name="connsiteY2-38" fmla="*/ 647907 h 1790700"/>
              <a:gd name="connsiteX3-39" fmla="*/ 0 w 1131424"/>
              <a:gd name="connsiteY3-40" fmla="*/ 1790700 h 1790700"/>
              <a:gd name="connsiteX0-41" fmla="*/ 0 w 1131424"/>
              <a:gd name="connsiteY0-42" fmla="*/ 1790700 h 1790700"/>
              <a:gd name="connsiteX1-43" fmla="*/ 0 w 1131424"/>
              <a:gd name="connsiteY1-44" fmla="*/ 0 h 1790700"/>
              <a:gd name="connsiteX2-45" fmla="*/ 1131424 w 1131424"/>
              <a:gd name="connsiteY2-46" fmla="*/ 301281 h 1790700"/>
              <a:gd name="connsiteX3-47" fmla="*/ 0 w 1131424"/>
              <a:gd name="connsiteY3-48" fmla="*/ 1790700 h 1790700"/>
              <a:gd name="connsiteX0-49" fmla="*/ 0 w 1142998"/>
              <a:gd name="connsiteY0-50" fmla="*/ 1790700 h 1790700"/>
              <a:gd name="connsiteX1-51" fmla="*/ 0 w 1142998"/>
              <a:gd name="connsiteY1-52" fmla="*/ 0 h 1790700"/>
              <a:gd name="connsiteX2-53" fmla="*/ 1142998 w 1142998"/>
              <a:gd name="connsiteY2-54" fmla="*/ 638278 h 1790700"/>
              <a:gd name="connsiteX3-55" fmla="*/ 0 w 1142998"/>
              <a:gd name="connsiteY3-56" fmla="*/ 1790700 h 1790700"/>
            </a:gdLst>
            <a:ahLst/>
            <a:cxnLst>
              <a:cxn ang="0">
                <a:pos x="connsiteX0-1" y="connsiteY0-2"/>
              </a:cxn>
              <a:cxn ang="0">
                <a:pos x="connsiteX1-3" y="connsiteY1-4"/>
              </a:cxn>
              <a:cxn ang="0">
                <a:pos x="connsiteX2-5" y="connsiteY2-6"/>
              </a:cxn>
              <a:cxn ang="0">
                <a:pos x="connsiteX3-7" y="connsiteY3-8"/>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2668429"/>
              <a:gd name="connsiteY0-66" fmla="*/ 1165539 h 1165539"/>
              <a:gd name="connsiteX1-67" fmla="*/ 1155859 w 2668429"/>
              <a:gd name="connsiteY1-68" fmla="*/ 0 h 1165539"/>
              <a:gd name="connsiteX2-69" fmla="*/ 2668429 w 2668429"/>
              <a:gd name="connsiteY2-70" fmla="*/ 346575 h 1165539"/>
              <a:gd name="connsiteX3-71" fmla="*/ 0 w 2668429"/>
              <a:gd name="connsiteY3-72" fmla="*/ 1165539 h 1165539"/>
            </a:gdLst>
            <a:ahLst/>
            <a:cxnLst>
              <a:cxn ang="0">
                <a:pos x="connsiteX0-1" y="connsiteY0-2"/>
              </a:cxn>
              <a:cxn ang="0">
                <a:pos x="connsiteX1-3" y="connsiteY1-4"/>
              </a:cxn>
              <a:cxn ang="0">
                <a:pos x="connsiteX2-5" y="connsiteY2-6"/>
              </a:cxn>
              <a:cxn ang="0">
                <a:pos x="connsiteX3-7" y="connsiteY3-8"/>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Lst>
            <a:ahLst/>
            <a:cxnLst>
              <a:cxn ang="0">
                <a:pos x="connsiteX0-1" y="connsiteY0-2"/>
              </a:cxn>
              <a:cxn ang="0">
                <a:pos x="connsiteX1-3" y="connsiteY1-4"/>
              </a:cxn>
              <a:cxn ang="0">
                <a:pos x="connsiteX2-5" y="connsiteY2-6"/>
              </a:cxn>
              <a:cxn ang="0">
                <a:pos x="connsiteX3-7" y="connsiteY3-8"/>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Lst>
            <a:ahLst/>
            <a:cxnLst>
              <a:cxn ang="0">
                <a:pos x="connsiteX0-1" y="connsiteY0-2"/>
              </a:cxn>
              <a:cxn ang="0">
                <a:pos x="connsiteX1-3" y="connsiteY1-4"/>
              </a:cxn>
              <a:cxn ang="0">
                <a:pos x="connsiteX2-5" y="connsiteY2-6"/>
              </a:cxn>
              <a:cxn ang="0">
                <a:pos x="connsiteX3-7" y="connsiteY3-8"/>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3633787"/>
              <a:gd name="connsiteY0-146" fmla="*/ 716280 h 1357607"/>
              <a:gd name="connsiteX1-147" fmla="*/ 3633787 w 3633787"/>
              <a:gd name="connsiteY1-148" fmla="*/ 0 h 1357607"/>
              <a:gd name="connsiteX2-149" fmla="*/ 967740 w 3633787"/>
              <a:gd name="connsiteY2-150" fmla="*/ 1357607 h 1357607"/>
              <a:gd name="connsiteX3-151" fmla="*/ 0 w 3633787"/>
              <a:gd name="connsiteY3-152" fmla="*/ 716280 h 1357607"/>
            </a:gdLst>
            <a:ahLst/>
            <a:cxnLst>
              <a:cxn ang="0">
                <a:pos x="connsiteX0-1" y="connsiteY0-2"/>
              </a:cxn>
              <a:cxn ang="0">
                <a:pos x="connsiteX1-3" y="connsiteY1-4"/>
              </a:cxn>
              <a:cxn ang="0">
                <a:pos x="connsiteX2-5" y="connsiteY2-6"/>
              </a:cxn>
              <a:cxn ang="0">
                <a:pos x="connsiteX3-7" y="connsiteY3-8"/>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529262"/>
              <a:gd name="connsiteY0-178" fmla="*/ 0 h 720562"/>
              <a:gd name="connsiteX1-179" fmla="*/ 5529262 w 5529262"/>
              <a:gd name="connsiteY1-180" fmla="*/ 12678 h 720562"/>
              <a:gd name="connsiteX2-181" fmla="*/ 1920240 w 5529262"/>
              <a:gd name="connsiteY2-182" fmla="*/ 720562 h 720562"/>
              <a:gd name="connsiteX3-183" fmla="*/ 0 w 5529262"/>
              <a:gd name="connsiteY3-184" fmla="*/ 0 h 720562"/>
              <a:gd name="connsiteX0-185" fmla="*/ 0 w 5524500"/>
              <a:gd name="connsiteY0-186" fmla="*/ 0 h 720562"/>
              <a:gd name="connsiteX1-187" fmla="*/ 5524500 w 5524500"/>
              <a:gd name="connsiteY1-188" fmla="*/ 8716 h 720562"/>
              <a:gd name="connsiteX2-189" fmla="*/ 1920240 w 5524500"/>
              <a:gd name="connsiteY2-190" fmla="*/ 720562 h 720562"/>
              <a:gd name="connsiteX3-191" fmla="*/ 0 w 5524500"/>
              <a:gd name="connsiteY3-192" fmla="*/ 0 h 720562"/>
              <a:gd name="connsiteX0-193" fmla="*/ 0 w 5529263"/>
              <a:gd name="connsiteY0-194" fmla="*/ 0 h 720562"/>
              <a:gd name="connsiteX1-195" fmla="*/ 5529263 w 5529263"/>
              <a:gd name="connsiteY1-196" fmla="*/ 8716 h 720562"/>
              <a:gd name="connsiteX2-197" fmla="*/ 1920240 w 5529263"/>
              <a:gd name="connsiteY2-198" fmla="*/ 720562 h 720562"/>
              <a:gd name="connsiteX3-199" fmla="*/ 0 w 5529263"/>
              <a:gd name="connsiteY3-200" fmla="*/ 0 h 720562"/>
            </a:gdLst>
            <a:ahLst/>
            <a:cxnLst>
              <a:cxn ang="0">
                <a:pos x="connsiteX0-1" y="connsiteY0-2"/>
              </a:cxn>
              <a:cxn ang="0">
                <a:pos x="connsiteX1-3" y="connsiteY1-4"/>
              </a:cxn>
              <a:cxn ang="0">
                <a:pos x="connsiteX2-5" y="connsiteY2-6"/>
              </a:cxn>
              <a:cxn ang="0">
                <a:pos x="connsiteX3-7" y="connsiteY3-8"/>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310890"/>
              <a:gd name="connsiteY0-194" fmla="*/ 0 h 1750611"/>
              <a:gd name="connsiteX1-195" fmla="*/ 3310890 w 3310890"/>
              <a:gd name="connsiteY1-196" fmla="*/ 728959 h 1750611"/>
              <a:gd name="connsiteX2-197" fmla="*/ 0 w 3310890"/>
              <a:gd name="connsiteY2-198" fmla="*/ 1750611 h 1750611"/>
              <a:gd name="connsiteX3-199" fmla="*/ 1356360 w 3310890"/>
              <a:gd name="connsiteY3-200" fmla="*/ 0 h 1750611"/>
              <a:gd name="connsiteX0-201" fmla="*/ 1356360 w 3257550"/>
              <a:gd name="connsiteY0-202" fmla="*/ 0 h 1750611"/>
              <a:gd name="connsiteX1-203" fmla="*/ 3257550 w 3257550"/>
              <a:gd name="connsiteY1-204" fmla="*/ 703604 h 1750611"/>
              <a:gd name="connsiteX2-205" fmla="*/ 0 w 3257550"/>
              <a:gd name="connsiteY2-206" fmla="*/ 1750611 h 1750611"/>
              <a:gd name="connsiteX3-207" fmla="*/ 1356360 w 3257550"/>
              <a:gd name="connsiteY3-208" fmla="*/ 0 h 1750611"/>
              <a:gd name="connsiteX0-209" fmla="*/ 1367935 w 3269125"/>
              <a:gd name="connsiteY0-210" fmla="*/ 0 h 1750611"/>
              <a:gd name="connsiteX1-211" fmla="*/ 3269125 w 3269125"/>
              <a:gd name="connsiteY1-212" fmla="*/ 703604 h 1750611"/>
              <a:gd name="connsiteX2-213" fmla="*/ 0 w 3269125"/>
              <a:gd name="connsiteY2-214" fmla="*/ 1750611 h 1750611"/>
              <a:gd name="connsiteX3-215" fmla="*/ 1367935 w 3269125"/>
              <a:gd name="connsiteY3-216" fmla="*/ 0 h 1750611"/>
            </a:gdLst>
            <a:ahLst/>
            <a:cxnLst>
              <a:cxn ang="0">
                <a:pos x="connsiteX0-1" y="connsiteY0-2"/>
              </a:cxn>
              <a:cxn ang="0">
                <a:pos x="connsiteX1-3" y="connsiteY1-4"/>
              </a:cxn>
              <a:cxn ang="0">
                <a:pos x="connsiteX2-5" y="connsiteY2-6"/>
              </a:cxn>
              <a:cxn ang="0">
                <a:pos x="connsiteX3-7" y="connsiteY3-8"/>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Lst>
            <a:ahLst/>
            <a:cxnLst>
              <a:cxn ang="0">
                <a:pos x="connsiteX0-1" y="connsiteY0-2"/>
              </a:cxn>
              <a:cxn ang="0">
                <a:pos x="connsiteX1-3" y="connsiteY1-4"/>
              </a:cxn>
              <a:cxn ang="0">
                <a:pos x="connsiteX2-5" y="connsiteY2-6"/>
              </a:cxn>
              <a:cxn ang="0">
                <a:pos x="connsiteX3-7" y="connsiteY3-8"/>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1" fmla="*/ 0 w 1600200"/>
              <a:gd name="connsiteY0-2" fmla="*/ 3848100 h 3848100"/>
              <a:gd name="connsiteX1-3" fmla="*/ 819150 w 1600200"/>
              <a:gd name="connsiteY1-4" fmla="*/ 0 h 3848100"/>
              <a:gd name="connsiteX2-5" fmla="*/ 1600200 w 1600200"/>
              <a:gd name="connsiteY2-6" fmla="*/ 2095500 h 3848100"/>
              <a:gd name="connsiteX3-7" fmla="*/ 0 w 1600200"/>
              <a:gd name="connsiteY3-8" fmla="*/ 3848100 h 3848100"/>
              <a:gd name="connsiteX0-9" fmla="*/ 0 w 1600200"/>
              <a:gd name="connsiteY0-10" fmla="*/ 1790700 h 1790700"/>
              <a:gd name="connsiteX1-11" fmla="*/ 0 w 1600200"/>
              <a:gd name="connsiteY1-12" fmla="*/ 0 h 1790700"/>
              <a:gd name="connsiteX2-13" fmla="*/ 1600200 w 1600200"/>
              <a:gd name="connsiteY2-14" fmla="*/ 38100 h 1790700"/>
              <a:gd name="connsiteX3-15" fmla="*/ 0 w 1600200"/>
              <a:gd name="connsiteY3-16" fmla="*/ 1790700 h 1790700"/>
              <a:gd name="connsiteX0-17" fmla="*/ 0 w 1143000"/>
              <a:gd name="connsiteY0-18" fmla="*/ 1790700 h 1790700"/>
              <a:gd name="connsiteX1-19" fmla="*/ 0 w 1143000"/>
              <a:gd name="connsiteY1-20" fmla="*/ 0 h 1790700"/>
              <a:gd name="connsiteX2-21" fmla="*/ 1143000 w 1143000"/>
              <a:gd name="connsiteY2-22" fmla="*/ 628650 h 1790700"/>
              <a:gd name="connsiteX3-23" fmla="*/ 0 w 1143000"/>
              <a:gd name="connsiteY3-24" fmla="*/ 1790700 h 1790700"/>
              <a:gd name="connsiteX0-25" fmla="*/ 0 w 2971800"/>
              <a:gd name="connsiteY0-26" fmla="*/ 1790700 h 1790700"/>
              <a:gd name="connsiteX1-27" fmla="*/ 1828800 w 2971800"/>
              <a:gd name="connsiteY1-28" fmla="*/ 0 h 1790700"/>
              <a:gd name="connsiteX2-29" fmla="*/ 2971800 w 2971800"/>
              <a:gd name="connsiteY2-30" fmla="*/ 628650 h 1790700"/>
              <a:gd name="connsiteX3-31" fmla="*/ 0 w 2971800"/>
              <a:gd name="connsiteY3-32" fmla="*/ 1790700 h 1790700"/>
              <a:gd name="connsiteX0-33" fmla="*/ 0 w 2971800"/>
              <a:gd name="connsiteY0-34" fmla="*/ 1162050 h 1162050"/>
              <a:gd name="connsiteX1-35" fmla="*/ 1162050 w 2971800"/>
              <a:gd name="connsiteY1-36" fmla="*/ 52767 h 1162050"/>
              <a:gd name="connsiteX2-37" fmla="*/ 2971800 w 2971800"/>
              <a:gd name="connsiteY2-38" fmla="*/ 0 h 1162050"/>
              <a:gd name="connsiteX3-39" fmla="*/ 0 w 2971800"/>
              <a:gd name="connsiteY3-40" fmla="*/ 1162050 h 1162050"/>
              <a:gd name="connsiteX0-41" fmla="*/ 0 w 2628900"/>
              <a:gd name="connsiteY0-42" fmla="*/ 1109283 h 1109283"/>
              <a:gd name="connsiteX1-43" fmla="*/ 1162050 w 2628900"/>
              <a:gd name="connsiteY1-44" fmla="*/ 0 h 1109283"/>
              <a:gd name="connsiteX2-45" fmla="*/ 2628900 w 2628900"/>
              <a:gd name="connsiteY2-46" fmla="*/ 295865 h 1109283"/>
              <a:gd name="connsiteX3-47" fmla="*/ 0 w 2628900"/>
              <a:gd name="connsiteY3-48" fmla="*/ 1109283 h 1109283"/>
              <a:gd name="connsiteX0-49" fmla="*/ 0 w 2628900"/>
              <a:gd name="connsiteY0-50" fmla="*/ 1159993 h 1159993"/>
              <a:gd name="connsiteX1-51" fmla="*/ 1116330 w 2628900"/>
              <a:gd name="connsiteY1-52" fmla="*/ 0 h 1159993"/>
              <a:gd name="connsiteX2-53" fmla="*/ 2628900 w 2628900"/>
              <a:gd name="connsiteY2-54" fmla="*/ 346575 h 1159993"/>
              <a:gd name="connsiteX3-55" fmla="*/ 0 w 2628900"/>
              <a:gd name="connsiteY3-56" fmla="*/ 1159993 h 1159993"/>
              <a:gd name="connsiteX0-57" fmla="*/ 0 w 2651760"/>
              <a:gd name="connsiteY0-58" fmla="*/ 1153654 h 1153654"/>
              <a:gd name="connsiteX1-59" fmla="*/ 1139190 w 2651760"/>
              <a:gd name="connsiteY1-60" fmla="*/ 0 h 1153654"/>
              <a:gd name="connsiteX2-61" fmla="*/ 2651760 w 2651760"/>
              <a:gd name="connsiteY2-62" fmla="*/ 346575 h 1153654"/>
              <a:gd name="connsiteX3-63" fmla="*/ 0 w 2651760"/>
              <a:gd name="connsiteY3-64" fmla="*/ 1153654 h 1153654"/>
              <a:gd name="connsiteX0-65" fmla="*/ 0 w 4617720"/>
              <a:gd name="connsiteY0-66" fmla="*/ 1166332 h 1166332"/>
              <a:gd name="connsiteX1-67" fmla="*/ 3105150 w 4617720"/>
              <a:gd name="connsiteY1-68" fmla="*/ 0 h 1166332"/>
              <a:gd name="connsiteX2-69" fmla="*/ 4617720 w 4617720"/>
              <a:gd name="connsiteY2-70" fmla="*/ 346575 h 1166332"/>
              <a:gd name="connsiteX3-71" fmla="*/ 0 w 4617720"/>
              <a:gd name="connsiteY3-72" fmla="*/ 1166332 h 1166332"/>
              <a:gd name="connsiteX0-73" fmla="*/ 0 w 4617720"/>
              <a:gd name="connsiteY0-74" fmla="*/ 893765 h 893765"/>
              <a:gd name="connsiteX1-75" fmla="*/ 3272790 w 4617720"/>
              <a:gd name="connsiteY1-76" fmla="*/ 0 h 893765"/>
              <a:gd name="connsiteX2-77" fmla="*/ 4617720 w 4617720"/>
              <a:gd name="connsiteY2-78" fmla="*/ 74008 h 893765"/>
              <a:gd name="connsiteX3-79" fmla="*/ 0 w 4617720"/>
              <a:gd name="connsiteY3-80" fmla="*/ 893765 h 893765"/>
              <a:gd name="connsiteX0-81" fmla="*/ 0 w 4617720"/>
              <a:gd name="connsiteY0-82" fmla="*/ 1001524 h 1001524"/>
              <a:gd name="connsiteX1-83" fmla="*/ 3257550 w 4617720"/>
              <a:gd name="connsiteY1-84" fmla="*/ 0 h 1001524"/>
              <a:gd name="connsiteX2-85" fmla="*/ 4617720 w 4617720"/>
              <a:gd name="connsiteY2-86" fmla="*/ 181767 h 1001524"/>
              <a:gd name="connsiteX3-87" fmla="*/ 0 w 4617720"/>
              <a:gd name="connsiteY3-88" fmla="*/ 1001524 h 1001524"/>
              <a:gd name="connsiteX0-89" fmla="*/ 0 w 4472940"/>
              <a:gd name="connsiteY0-90" fmla="*/ 1001524 h 1001524"/>
              <a:gd name="connsiteX1-91" fmla="*/ 3257550 w 4472940"/>
              <a:gd name="connsiteY1-92" fmla="*/ 0 h 1001524"/>
              <a:gd name="connsiteX2-93" fmla="*/ 4472940 w 4472940"/>
              <a:gd name="connsiteY2-94" fmla="*/ 993128 h 1001524"/>
              <a:gd name="connsiteX3-95" fmla="*/ 0 w 4472940"/>
              <a:gd name="connsiteY3-96" fmla="*/ 1001524 h 1001524"/>
              <a:gd name="connsiteX0-97" fmla="*/ 0 w 5025390"/>
              <a:gd name="connsiteY0-98" fmla="*/ 668739 h 993128"/>
              <a:gd name="connsiteX1-99" fmla="*/ 3810000 w 5025390"/>
              <a:gd name="connsiteY1-100" fmla="*/ 0 h 993128"/>
              <a:gd name="connsiteX2-101" fmla="*/ 5025390 w 5025390"/>
              <a:gd name="connsiteY2-102" fmla="*/ 993128 h 993128"/>
              <a:gd name="connsiteX3-103" fmla="*/ 0 w 5025390"/>
              <a:gd name="connsiteY3-104" fmla="*/ 668739 h 993128"/>
              <a:gd name="connsiteX0-105" fmla="*/ 0 w 3810000"/>
              <a:gd name="connsiteY0-106" fmla="*/ 668739 h 1642851"/>
              <a:gd name="connsiteX1-107" fmla="*/ 3810000 w 3810000"/>
              <a:gd name="connsiteY1-108" fmla="*/ 0 h 1642851"/>
              <a:gd name="connsiteX2-109" fmla="*/ 1215390 w 3810000"/>
              <a:gd name="connsiteY2-110" fmla="*/ 1642851 h 1642851"/>
              <a:gd name="connsiteX3-111" fmla="*/ 0 w 3810000"/>
              <a:gd name="connsiteY3-112" fmla="*/ 668739 h 1642851"/>
              <a:gd name="connsiteX0-113" fmla="*/ 0 w 2419350"/>
              <a:gd name="connsiteY0-114" fmla="*/ 335954 h 1310066"/>
              <a:gd name="connsiteX1-115" fmla="*/ 2419350 w 2419350"/>
              <a:gd name="connsiteY1-116" fmla="*/ 0 h 1310066"/>
              <a:gd name="connsiteX2-117" fmla="*/ 1215390 w 2419350"/>
              <a:gd name="connsiteY2-118" fmla="*/ 1310066 h 1310066"/>
              <a:gd name="connsiteX3-119" fmla="*/ 0 w 2419350"/>
              <a:gd name="connsiteY3-120" fmla="*/ 335954 h 1310066"/>
              <a:gd name="connsiteX0-121" fmla="*/ 0 w 3562350"/>
              <a:gd name="connsiteY0-122" fmla="*/ 209179 h 1183291"/>
              <a:gd name="connsiteX1-123" fmla="*/ 3562350 w 3562350"/>
              <a:gd name="connsiteY1-124" fmla="*/ 0 h 1183291"/>
              <a:gd name="connsiteX2-125" fmla="*/ 1215390 w 3562350"/>
              <a:gd name="connsiteY2-126" fmla="*/ 1183291 h 1183291"/>
              <a:gd name="connsiteX3-127" fmla="*/ 0 w 3562350"/>
              <a:gd name="connsiteY3-128" fmla="*/ 209179 h 1183291"/>
              <a:gd name="connsiteX0-129" fmla="*/ 0 w 3867150"/>
              <a:gd name="connsiteY0-130" fmla="*/ 383495 h 1357607"/>
              <a:gd name="connsiteX1-131" fmla="*/ 3867150 w 3867150"/>
              <a:gd name="connsiteY1-132" fmla="*/ 0 h 1357607"/>
              <a:gd name="connsiteX2-133" fmla="*/ 1215390 w 3867150"/>
              <a:gd name="connsiteY2-134" fmla="*/ 1357607 h 1357607"/>
              <a:gd name="connsiteX3-135" fmla="*/ 0 w 3867150"/>
              <a:gd name="connsiteY3-136" fmla="*/ 383495 h 1357607"/>
              <a:gd name="connsiteX0-137" fmla="*/ 0 w 3619500"/>
              <a:gd name="connsiteY0-138" fmla="*/ 716280 h 1357607"/>
              <a:gd name="connsiteX1-139" fmla="*/ 3619500 w 3619500"/>
              <a:gd name="connsiteY1-140" fmla="*/ 0 h 1357607"/>
              <a:gd name="connsiteX2-141" fmla="*/ 967740 w 3619500"/>
              <a:gd name="connsiteY2-142" fmla="*/ 1357607 h 1357607"/>
              <a:gd name="connsiteX3-143" fmla="*/ 0 w 3619500"/>
              <a:gd name="connsiteY3-144" fmla="*/ 716280 h 1357607"/>
              <a:gd name="connsiteX0-145" fmla="*/ 0 w 5886450"/>
              <a:gd name="connsiteY0-146" fmla="*/ 747974 h 1389301"/>
              <a:gd name="connsiteX1-147" fmla="*/ 5886450 w 5886450"/>
              <a:gd name="connsiteY1-148" fmla="*/ 0 h 1389301"/>
              <a:gd name="connsiteX2-149" fmla="*/ 967740 w 5886450"/>
              <a:gd name="connsiteY2-150" fmla="*/ 1389301 h 1389301"/>
              <a:gd name="connsiteX3-151" fmla="*/ 0 w 5886450"/>
              <a:gd name="connsiteY3-152" fmla="*/ 747974 h 1389301"/>
              <a:gd name="connsiteX0-153" fmla="*/ 0 w 5886450"/>
              <a:gd name="connsiteY0-154" fmla="*/ 747974 h 771272"/>
              <a:gd name="connsiteX1-155" fmla="*/ 5886450 w 5886450"/>
              <a:gd name="connsiteY1-156" fmla="*/ 0 h 771272"/>
              <a:gd name="connsiteX2-157" fmla="*/ 2586990 w 5886450"/>
              <a:gd name="connsiteY2-158" fmla="*/ 771272 h 771272"/>
              <a:gd name="connsiteX3-159" fmla="*/ 0 w 5886450"/>
              <a:gd name="connsiteY3-160" fmla="*/ 747974 h 771272"/>
              <a:gd name="connsiteX0-161" fmla="*/ 0 w 5486400"/>
              <a:gd name="connsiteY0-162" fmla="*/ 0 h 783950"/>
              <a:gd name="connsiteX1-163" fmla="*/ 5486400 w 5486400"/>
              <a:gd name="connsiteY1-164" fmla="*/ 12678 h 783950"/>
              <a:gd name="connsiteX2-165" fmla="*/ 2186940 w 5486400"/>
              <a:gd name="connsiteY2-166" fmla="*/ 783950 h 783950"/>
              <a:gd name="connsiteX3-167" fmla="*/ 0 w 5486400"/>
              <a:gd name="connsiteY3-168" fmla="*/ 0 h 783950"/>
              <a:gd name="connsiteX0-169" fmla="*/ 0 w 5486400"/>
              <a:gd name="connsiteY0-170" fmla="*/ 0 h 720562"/>
              <a:gd name="connsiteX1-171" fmla="*/ 5486400 w 5486400"/>
              <a:gd name="connsiteY1-172" fmla="*/ 12678 h 720562"/>
              <a:gd name="connsiteX2-173" fmla="*/ 1920240 w 5486400"/>
              <a:gd name="connsiteY2-174" fmla="*/ 720562 h 720562"/>
              <a:gd name="connsiteX3-175" fmla="*/ 0 w 5486400"/>
              <a:gd name="connsiteY3-176" fmla="*/ 0 h 720562"/>
              <a:gd name="connsiteX0-177" fmla="*/ 0 w 5276850"/>
              <a:gd name="connsiteY0-178" fmla="*/ 320106 h 1040668"/>
              <a:gd name="connsiteX1-179" fmla="*/ 5276850 w 5276850"/>
              <a:gd name="connsiteY1-180" fmla="*/ 0 h 1040668"/>
              <a:gd name="connsiteX2-181" fmla="*/ 1920240 w 5276850"/>
              <a:gd name="connsiteY2-182" fmla="*/ 1040668 h 1040668"/>
              <a:gd name="connsiteX3-183" fmla="*/ 0 w 5276850"/>
              <a:gd name="connsiteY3-184" fmla="*/ 320106 h 1040668"/>
              <a:gd name="connsiteX0-185" fmla="*/ 1356360 w 3356610"/>
              <a:gd name="connsiteY0-186" fmla="*/ 0 h 1750611"/>
              <a:gd name="connsiteX1-187" fmla="*/ 3356610 w 3356610"/>
              <a:gd name="connsiteY1-188" fmla="*/ 709943 h 1750611"/>
              <a:gd name="connsiteX2-189" fmla="*/ 0 w 3356610"/>
              <a:gd name="connsiteY2-190" fmla="*/ 1750611 h 1750611"/>
              <a:gd name="connsiteX3-191" fmla="*/ 1356360 w 3356610"/>
              <a:gd name="connsiteY3-192" fmla="*/ 0 h 1750611"/>
              <a:gd name="connsiteX0-193" fmla="*/ 1356360 w 3737610"/>
              <a:gd name="connsiteY0-194" fmla="*/ 98249 h 1848860"/>
              <a:gd name="connsiteX1-195" fmla="*/ 3737610 w 3737610"/>
              <a:gd name="connsiteY1-196" fmla="*/ 0 h 1848860"/>
              <a:gd name="connsiteX2-197" fmla="*/ 0 w 3737610"/>
              <a:gd name="connsiteY2-198" fmla="*/ 1848860 h 1848860"/>
              <a:gd name="connsiteX3-199" fmla="*/ 1356360 w 3737610"/>
              <a:gd name="connsiteY3-200" fmla="*/ 98249 h 1848860"/>
              <a:gd name="connsiteX0-201" fmla="*/ 0 w 2381250"/>
              <a:gd name="connsiteY0-202" fmla="*/ 98249 h 2213339"/>
              <a:gd name="connsiteX1-203" fmla="*/ 2381250 w 2381250"/>
              <a:gd name="connsiteY1-204" fmla="*/ 0 h 2213339"/>
              <a:gd name="connsiteX2-205" fmla="*/ 624840 w 2381250"/>
              <a:gd name="connsiteY2-206" fmla="*/ 2213339 h 2213339"/>
              <a:gd name="connsiteX3-207" fmla="*/ 0 w 2381250"/>
              <a:gd name="connsiteY3-208" fmla="*/ 98249 h 2213339"/>
              <a:gd name="connsiteX0-209" fmla="*/ 0 w 1962150"/>
              <a:gd name="connsiteY0-210" fmla="*/ 0 h 2226018"/>
              <a:gd name="connsiteX1-211" fmla="*/ 1962150 w 1962150"/>
              <a:gd name="connsiteY1-212" fmla="*/ 12679 h 2226018"/>
              <a:gd name="connsiteX2-213" fmla="*/ 205740 w 1962150"/>
              <a:gd name="connsiteY2-214" fmla="*/ 2226018 h 2226018"/>
              <a:gd name="connsiteX3-215" fmla="*/ 0 w 1962150"/>
              <a:gd name="connsiteY3-216" fmla="*/ 0 h 2226018"/>
              <a:gd name="connsiteX0-217" fmla="*/ 0 w 2247900"/>
              <a:gd name="connsiteY0-218" fmla="*/ 3168 h 2213339"/>
              <a:gd name="connsiteX1-219" fmla="*/ 2247900 w 2247900"/>
              <a:gd name="connsiteY1-220" fmla="*/ 0 h 2213339"/>
              <a:gd name="connsiteX2-221" fmla="*/ 491490 w 2247900"/>
              <a:gd name="connsiteY2-222" fmla="*/ 2213339 h 2213339"/>
              <a:gd name="connsiteX3-223" fmla="*/ 0 w 2247900"/>
              <a:gd name="connsiteY3-224" fmla="*/ 3168 h 2213339"/>
              <a:gd name="connsiteX0-225" fmla="*/ 0 w 2324100"/>
              <a:gd name="connsiteY0-226" fmla="*/ 3168 h 2213339"/>
              <a:gd name="connsiteX1-227" fmla="*/ 2324100 w 2324100"/>
              <a:gd name="connsiteY1-228" fmla="*/ 0 h 2213339"/>
              <a:gd name="connsiteX2-229" fmla="*/ 567690 w 2324100"/>
              <a:gd name="connsiteY2-230" fmla="*/ 2213339 h 2213339"/>
              <a:gd name="connsiteX3-231" fmla="*/ 0 w 2324100"/>
              <a:gd name="connsiteY3-232" fmla="*/ 3168 h 2213339"/>
              <a:gd name="connsiteX0-233" fmla="*/ 0 w 1619250"/>
              <a:gd name="connsiteY0-234" fmla="*/ 779666 h 2989837"/>
              <a:gd name="connsiteX1-235" fmla="*/ 1619250 w 1619250"/>
              <a:gd name="connsiteY1-236" fmla="*/ 0 h 2989837"/>
              <a:gd name="connsiteX2-237" fmla="*/ 567690 w 1619250"/>
              <a:gd name="connsiteY2-238" fmla="*/ 2989837 h 2989837"/>
              <a:gd name="connsiteX3-239" fmla="*/ 0 w 1619250"/>
              <a:gd name="connsiteY3-240" fmla="*/ 779666 h 2989837"/>
              <a:gd name="connsiteX0-241" fmla="*/ 0 w 2110740"/>
              <a:gd name="connsiteY0-242" fmla="*/ 779666 h 2181645"/>
              <a:gd name="connsiteX1-243" fmla="*/ 1619250 w 2110740"/>
              <a:gd name="connsiteY1-244" fmla="*/ 0 h 2181645"/>
              <a:gd name="connsiteX2-245" fmla="*/ 2110740 w 2110740"/>
              <a:gd name="connsiteY2-246" fmla="*/ 2181645 h 2181645"/>
              <a:gd name="connsiteX3-247" fmla="*/ 0 w 2110740"/>
              <a:gd name="connsiteY3-248" fmla="*/ 779666 h 2181645"/>
              <a:gd name="connsiteX0-249" fmla="*/ 0 w 2110740"/>
              <a:gd name="connsiteY0-250" fmla="*/ 858901 h 2260880"/>
              <a:gd name="connsiteX1-251" fmla="*/ 1600200 w 2110740"/>
              <a:gd name="connsiteY1-252" fmla="*/ 0 h 2260880"/>
              <a:gd name="connsiteX2-253" fmla="*/ 2110740 w 2110740"/>
              <a:gd name="connsiteY2-254" fmla="*/ 2260880 h 2260880"/>
              <a:gd name="connsiteX3-255" fmla="*/ 0 w 2110740"/>
              <a:gd name="connsiteY3-256" fmla="*/ 858901 h 2260880"/>
              <a:gd name="connsiteX0-257" fmla="*/ 0 w 529590"/>
              <a:gd name="connsiteY0-258" fmla="*/ 1841409 h 2260880"/>
              <a:gd name="connsiteX1-259" fmla="*/ 19050 w 529590"/>
              <a:gd name="connsiteY1-260" fmla="*/ 0 h 2260880"/>
              <a:gd name="connsiteX2-261" fmla="*/ 529590 w 529590"/>
              <a:gd name="connsiteY2-262" fmla="*/ 2260880 h 2260880"/>
              <a:gd name="connsiteX3-263" fmla="*/ 0 w 529590"/>
              <a:gd name="connsiteY3-264" fmla="*/ 1841409 h 2260880"/>
              <a:gd name="connsiteX0-265" fmla="*/ 0 w 553402"/>
              <a:gd name="connsiteY0-266" fmla="*/ 1841409 h 2201455"/>
              <a:gd name="connsiteX1-267" fmla="*/ 19050 w 553402"/>
              <a:gd name="connsiteY1-268" fmla="*/ 0 h 2201455"/>
              <a:gd name="connsiteX2-269" fmla="*/ 553402 w 553402"/>
              <a:gd name="connsiteY2-270" fmla="*/ 2201455 h 2201455"/>
              <a:gd name="connsiteX3-271" fmla="*/ 0 w 553402"/>
              <a:gd name="connsiteY3-272" fmla="*/ 1841409 h 2201455"/>
            </a:gdLst>
            <a:ahLst/>
            <a:cxnLst>
              <a:cxn ang="0">
                <a:pos x="connsiteX0-1" y="connsiteY0-2"/>
              </a:cxn>
              <a:cxn ang="0">
                <a:pos x="connsiteX1-3" y="connsiteY1-4"/>
              </a:cxn>
              <a:cxn ang="0">
                <a:pos x="connsiteX2-5" y="connsiteY2-6"/>
              </a:cxn>
              <a:cxn ang="0">
                <a:pos x="connsiteX3-7" y="connsiteY3-8"/>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4" name="文本占位符 18"/>
          <p:cNvSpPr>
            <a:spLocks noGrp="1"/>
          </p:cNvSpPr>
          <p:nvPr userDrawn="1">
            <p:ph type="body" sz="quarter" idx="14"/>
          </p:nvPr>
        </p:nvSpPr>
        <p:spPr>
          <a:xfrm>
            <a:off x="7827285" y="3563870"/>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5" name="文本占位符 18"/>
          <p:cNvSpPr>
            <a:spLocks noGrp="1"/>
          </p:cNvSpPr>
          <p:nvPr userDrawn="1">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userDrawn="1">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grpSp>
        <p:nvGrpSpPr>
          <p:cNvPr id="50" name="组 49"/>
          <p:cNvGrpSpPr/>
          <p:nvPr userDrawn="1"/>
        </p:nvGrpSpPr>
        <p:grpSpPr>
          <a:xfrm>
            <a:off x="4437074" y="2189291"/>
            <a:ext cx="3280102" cy="1792658"/>
            <a:chOff x="4437074" y="2189291"/>
            <a:chExt cx="3280102" cy="1792658"/>
          </a:xfrm>
        </p:grpSpPr>
        <p:sp>
          <p:nvSpPr>
            <p:cNvPr id="16" name="椭圆 15"/>
            <p:cNvSpPr/>
            <p:nvPr/>
          </p:nvSpPr>
          <p:spPr>
            <a:xfrm>
              <a:off x="6033349" y="2189291"/>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862532" y="2733214"/>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624992" y="3763838"/>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椭圆 18"/>
            <p:cNvSpPr/>
            <p:nvPr/>
          </p:nvSpPr>
          <p:spPr>
            <a:xfrm>
              <a:off x="7526927" y="3563870"/>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327148" y="2831773"/>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6033349" y="2864009"/>
              <a:ext cx="323711" cy="32371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5024919" y="2284415"/>
              <a:ext cx="1008430" cy="476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7" idx="5"/>
              <a:endCxn id="18" idx="1"/>
            </p:cNvCxnSpPr>
            <p:nvPr/>
          </p:nvCxnSpPr>
          <p:spPr>
            <a:xfrm>
              <a:off x="5024920" y="2895602"/>
              <a:ext cx="627933" cy="89609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11"/>
            <p:cNvCxnSpPr>
              <a:stCxn id="19" idx="6"/>
              <a:endCxn id="20" idx="2"/>
            </p:cNvCxnSpPr>
            <p:nvPr/>
          </p:nvCxnSpPr>
          <p:spPr>
            <a:xfrm flipV="1">
              <a:off x="5815240" y="3658994"/>
              <a:ext cx="1711687" cy="1999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12"/>
            <p:cNvCxnSpPr>
              <a:endCxn id="21" idx="4"/>
            </p:cNvCxnSpPr>
            <p:nvPr/>
          </p:nvCxnSpPr>
          <p:spPr>
            <a:xfrm flipH="1" flipV="1">
              <a:off x="7422273" y="3022022"/>
              <a:ext cx="194646" cy="6326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23598" y="2284415"/>
              <a:ext cx="1198675" cy="547358"/>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890393" y="2761076"/>
              <a:ext cx="1271345" cy="2536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128473" y="2189291"/>
              <a:ext cx="66731" cy="839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720116" y="2942786"/>
              <a:ext cx="508885" cy="91176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29002" y="2926897"/>
              <a:ext cx="1098147" cy="86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18"/>
            <p:cNvCxnSpPr>
              <a:stCxn id="20" idx="0"/>
            </p:cNvCxnSpPr>
            <p:nvPr/>
          </p:nvCxnSpPr>
          <p:spPr>
            <a:xfrm flipH="1" flipV="1">
              <a:off x="6229002" y="3084408"/>
              <a:ext cx="1393050" cy="47946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stCxn id="19" idx="7"/>
              <a:endCxn id="21" idx="3"/>
            </p:cNvCxnSpPr>
            <p:nvPr/>
          </p:nvCxnSpPr>
          <p:spPr>
            <a:xfrm flipV="1">
              <a:off x="5787379" y="2994160"/>
              <a:ext cx="1567631" cy="79754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720116" y="2284415"/>
              <a:ext cx="313233" cy="1574547"/>
            </a:xfrm>
            <a:prstGeom prst="line">
              <a:avLst/>
            </a:prstGeom>
          </p:spPr>
          <p:style>
            <a:lnRef idx="1">
              <a:schemeClr val="accent1"/>
            </a:lnRef>
            <a:fillRef idx="0">
              <a:schemeClr val="accent1"/>
            </a:fillRef>
            <a:effectRef idx="0">
              <a:schemeClr val="accent1"/>
            </a:effectRef>
            <a:fontRef idx="minor">
              <a:schemeClr val="tx1"/>
            </a:fontRef>
          </p:style>
        </p:cxnSp>
        <p:sp>
          <p:nvSpPr>
            <p:cNvPr id="37" name="椭圆 36"/>
            <p:cNvSpPr/>
            <p:nvPr userDrawn="1"/>
          </p:nvSpPr>
          <p:spPr>
            <a:xfrm>
              <a:off x="4437074" y="3791700"/>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38" name="直接连接符 9"/>
            <p:cNvCxnSpPr>
              <a:stCxn id="37" idx="0"/>
              <a:endCxn id="17" idx="3"/>
            </p:cNvCxnSpPr>
            <p:nvPr userDrawn="1"/>
          </p:nvCxnSpPr>
          <p:spPr>
            <a:xfrm flipV="1">
              <a:off x="4532199" y="2895602"/>
              <a:ext cx="358194" cy="89609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接连接符 9"/>
            <p:cNvCxnSpPr>
              <a:stCxn id="37" idx="6"/>
              <a:endCxn id="18" idx="2"/>
            </p:cNvCxnSpPr>
            <p:nvPr userDrawn="1"/>
          </p:nvCxnSpPr>
          <p:spPr>
            <a:xfrm flipV="1">
              <a:off x="4627323" y="3858963"/>
              <a:ext cx="997669" cy="27862"/>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10"/>
            <p:cNvCxnSpPr>
              <a:stCxn id="37" idx="7"/>
              <a:endCxn id="21" idx="3"/>
            </p:cNvCxnSpPr>
            <p:nvPr userDrawn="1"/>
          </p:nvCxnSpPr>
          <p:spPr>
            <a:xfrm flipV="1">
              <a:off x="4599462" y="3140314"/>
              <a:ext cx="1481293" cy="679247"/>
            </a:xfrm>
            <a:prstGeom prst="line">
              <a:avLst/>
            </a:prstGeom>
          </p:spPr>
          <p:style>
            <a:lnRef idx="1">
              <a:schemeClr val="accent1"/>
            </a:lnRef>
            <a:fillRef idx="0">
              <a:schemeClr val="accent1"/>
            </a:fillRef>
            <a:effectRef idx="0">
              <a:schemeClr val="accent1"/>
            </a:effectRef>
            <a:fontRef idx="minor">
              <a:schemeClr val="tx1"/>
            </a:fontRef>
          </p:style>
        </p:cxnSp>
      </p:grpSp>
      <p:sp>
        <p:nvSpPr>
          <p:cNvPr id="49" name="文本占位符 18"/>
          <p:cNvSpPr>
            <a:spLocks noGrp="1"/>
          </p:cNvSpPr>
          <p:nvPr>
            <p:ph type="body" sz="quarter" idx="17"/>
          </p:nvPr>
        </p:nvSpPr>
        <p:spPr>
          <a:xfrm>
            <a:off x="1336174" y="3671183"/>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0972"/>
          <a:stretch>
            <a:fillRect/>
          </a:stretch>
        </p:blipFill>
        <p:spPr>
          <a:xfrm>
            <a:off x="-19050" y="0"/>
            <a:ext cx="12211050" cy="6858000"/>
          </a:xfrm>
          <a:prstGeom prst="rect">
            <a:avLst/>
          </a:prstGeom>
        </p:spPr>
      </p:pic>
      <p:sp>
        <p:nvSpPr>
          <p:cNvPr id="3" name="流程图: 手动输入 57"/>
          <p:cNvSpPr/>
          <p:nvPr userDrawn="1"/>
        </p:nvSpPr>
        <p:spPr>
          <a:xfrm rot="5400000">
            <a:off x="-57150" y="1714500"/>
            <a:ext cx="1695450" cy="1619250"/>
          </a:xfrm>
          <a:prstGeom prst="flowChartManualIn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3050501" y="2116659"/>
            <a:ext cx="7205861" cy="912743"/>
          </a:xfrm>
        </p:spPr>
        <p:txBody>
          <a:bodyPr/>
          <a:lstStyle/>
          <a:p>
            <a:r>
              <a:rPr lang="zh-CN" altLang="en-US" dirty="0"/>
              <a:t>操作系统的内存管理</a:t>
            </a:r>
            <a:endParaRPr lang="en-US" altLang="zh-CN" dirty="0"/>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a:xfrm>
            <a:off x="1397767" y="323365"/>
            <a:ext cx="3683279" cy="462392"/>
          </a:xfrm>
        </p:spPr>
        <p:txBody>
          <a:bodyPr/>
          <a:lstStyle/>
          <a:p>
            <a:r>
              <a:rPr kumimoji="1" lang="zh-CN" altLang="en-US" dirty="0"/>
              <a:t>非连续分配管理方式</a:t>
            </a:r>
          </a:p>
        </p:txBody>
      </p:sp>
      <p:sp>
        <p:nvSpPr>
          <p:cNvPr id="4" name="文本占位符 3"/>
          <p:cNvSpPr>
            <a:spLocks noGrp="1"/>
          </p:cNvSpPr>
          <p:nvPr>
            <p:ph type="body" sz="quarter" idx="13"/>
          </p:nvPr>
        </p:nvSpPr>
        <p:spPr/>
        <p:txBody>
          <a:bodyPr/>
          <a:lstStyle/>
          <a:p>
            <a:r>
              <a:rPr lang="zh-CN" altLang="en-US" dirty="0"/>
              <a:t>主要问题</a:t>
            </a:r>
            <a:r>
              <a:rPr lang="en-US" altLang="zh-CN" dirty="0"/>
              <a:t>-Problems</a:t>
            </a:r>
            <a:endParaRPr lang="zh-CN" altLang="en-US" dirty="0"/>
          </a:p>
        </p:txBody>
      </p:sp>
      <p:grpSp>
        <p:nvGrpSpPr>
          <p:cNvPr id="15" name="组 14"/>
          <p:cNvGrpSpPr/>
          <p:nvPr/>
        </p:nvGrpSpPr>
        <p:grpSpPr>
          <a:xfrm>
            <a:off x="1051526" y="3478057"/>
            <a:ext cx="10088947" cy="1589282"/>
            <a:chOff x="817866" y="1622125"/>
            <a:chExt cx="10088947" cy="1589282"/>
          </a:xfrm>
        </p:grpSpPr>
        <p:sp>
          <p:nvSpPr>
            <p:cNvPr id="16" name="文本框 8"/>
            <p:cNvSpPr txBox="1"/>
            <p:nvPr/>
          </p:nvSpPr>
          <p:spPr>
            <a:xfrm>
              <a:off x="817866" y="2074557"/>
              <a:ext cx="10088947" cy="11368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130000"/>
                </a:lnSpc>
              </a:pPr>
              <a:r>
                <a:rPr lang="en-US" altLang="zh-CN" sz="1200" dirty="0">
                  <a:solidFill>
                    <a:schemeClr val="tx1">
                      <a:lumMod val="85000"/>
                      <a:lumOff val="15000"/>
                    </a:schemeClr>
                  </a:solidFill>
                  <a:latin typeface="Century Gothic"/>
                  <a:ea typeface="微软雅黑"/>
                </a:rPr>
                <a:t>	</a:t>
              </a:r>
              <a:r>
                <a:rPr lang="zh-CN" altLang="en-US" dirty="0">
                  <a:solidFill>
                    <a:schemeClr val="tx1">
                      <a:lumMod val="85000"/>
                      <a:lumOff val="15000"/>
                    </a:schemeClr>
                  </a:solidFill>
                  <a:latin typeface="Century Gothic"/>
                  <a:ea typeface="微软雅黑"/>
                </a:rPr>
                <a:t>进程进行分页处理后每个单位称为</a:t>
              </a:r>
              <a:r>
                <a:rPr lang="zh-CN" altLang="en-US" b="1" dirty="0">
                  <a:solidFill>
                    <a:schemeClr val="tx1">
                      <a:lumMod val="85000"/>
                      <a:lumOff val="15000"/>
                    </a:schemeClr>
                  </a:solidFill>
                  <a:latin typeface="Century Gothic"/>
                  <a:ea typeface="微软雅黑"/>
                </a:rPr>
                <a:t>页</a:t>
              </a:r>
              <a:r>
                <a:rPr lang="zh-CN" altLang="en-US" dirty="0">
                  <a:solidFill>
                    <a:schemeClr val="tx1">
                      <a:lumMod val="85000"/>
                      <a:lumOff val="15000"/>
                    </a:schemeClr>
                  </a:solidFill>
                  <a:latin typeface="Century Gothic"/>
                  <a:ea typeface="微软雅黑"/>
                </a:rPr>
                <a:t>（</a:t>
              </a:r>
              <a:r>
                <a:rPr lang="en-US" altLang="zh-CN" dirty="0">
                  <a:solidFill>
                    <a:schemeClr val="tx1">
                      <a:lumMod val="85000"/>
                      <a:lumOff val="15000"/>
                    </a:schemeClr>
                  </a:solidFill>
                  <a:latin typeface="Century Gothic"/>
                  <a:ea typeface="微软雅黑"/>
                </a:rPr>
                <a:t>Page</a:t>
              </a:r>
              <a:r>
                <a:rPr lang="zh-CN" altLang="en-US" dirty="0">
                  <a:solidFill>
                    <a:schemeClr val="tx1">
                      <a:lumMod val="85000"/>
                      <a:lumOff val="15000"/>
                    </a:schemeClr>
                  </a:solidFill>
                  <a:latin typeface="Century Gothic"/>
                  <a:ea typeface="微软雅黑"/>
                </a:rPr>
                <a:t>），内存分页后每个单位称为</a:t>
              </a:r>
              <a:r>
                <a:rPr lang="zh-CN" altLang="en-US" b="1" dirty="0">
                  <a:solidFill>
                    <a:schemeClr val="tx1">
                      <a:lumMod val="85000"/>
                      <a:lumOff val="15000"/>
                    </a:schemeClr>
                  </a:solidFill>
                  <a:latin typeface="Century Gothic"/>
                  <a:ea typeface="微软雅黑"/>
                </a:rPr>
                <a:t>页框</a:t>
              </a:r>
              <a:r>
                <a:rPr lang="zh-CN" altLang="en-US" dirty="0">
                  <a:solidFill>
                    <a:schemeClr val="tx1">
                      <a:lumMod val="85000"/>
                      <a:lumOff val="15000"/>
                    </a:schemeClr>
                  </a:solidFill>
                  <a:latin typeface="Century Gothic"/>
                  <a:ea typeface="微软雅黑"/>
                </a:rPr>
                <a:t>（</a:t>
              </a:r>
              <a:r>
                <a:rPr lang="en-US" altLang="zh-CN" dirty="0">
                  <a:solidFill>
                    <a:schemeClr val="tx1">
                      <a:lumMod val="85000"/>
                      <a:lumOff val="15000"/>
                    </a:schemeClr>
                  </a:solidFill>
                  <a:latin typeface="Century Gothic"/>
                  <a:ea typeface="微软雅黑"/>
                </a:rPr>
                <a:t>Page Frame</a:t>
              </a:r>
              <a:r>
                <a:rPr lang="zh-CN" altLang="en-US" dirty="0">
                  <a:solidFill>
                    <a:schemeClr val="tx1">
                      <a:lumMod val="85000"/>
                      <a:lumOff val="15000"/>
                    </a:schemeClr>
                  </a:solidFill>
                  <a:latin typeface="Century Gothic"/>
                  <a:ea typeface="微软雅黑"/>
                </a:rPr>
                <a:t>），外存中称为</a:t>
              </a:r>
              <a:r>
                <a:rPr lang="zh-CN" altLang="en-US" b="1" dirty="0">
                  <a:solidFill>
                    <a:schemeClr val="tx1">
                      <a:lumMod val="85000"/>
                      <a:lumOff val="15000"/>
                    </a:schemeClr>
                  </a:solidFill>
                  <a:latin typeface="Century Gothic"/>
                  <a:ea typeface="微软雅黑"/>
                </a:rPr>
                <a:t>块</a:t>
              </a:r>
              <a:r>
                <a:rPr lang="zh-CN" altLang="en-US" dirty="0">
                  <a:solidFill>
                    <a:schemeClr val="tx1">
                      <a:lumMod val="85000"/>
                      <a:lumOff val="15000"/>
                    </a:schemeClr>
                  </a:solidFill>
                  <a:latin typeface="Century Gothic"/>
                  <a:ea typeface="微软雅黑"/>
                </a:rPr>
                <a:t>（</a:t>
              </a:r>
              <a:r>
                <a:rPr lang="en-US" altLang="zh-CN" dirty="0">
                  <a:solidFill>
                    <a:schemeClr val="tx1">
                      <a:lumMod val="85000"/>
                      <a:lumOff val="15000"/>
                    </a:schemeClr>
                  </a:solidFill>
                  <a:latin typeface="Century Gothic"/>
                  <a:ea typeface="微软雅黑"/>
                </a:rPr>
                <a:t>Block</a:t>
              </a:r>
              <a:r>
                <a:rPr lang="zh-CN" altLang="en-US" dirty="0">
                  <a:solidFill>
                    <a:schemeClr val="tx1">
                      <a:lumMod val="85000"/>
                      <a:lumOff val="15000"/>
                    </a:schemeClr>
                  </a:solidFill>
                  <a:latin typeface="Century Gothic"/>
                  <a:ea typeface="微软雅黑"/>
                </a:rPr>
                <a:t>），进程在执行时需要申请主存空间，就是要为每个页面分配贮存中的可用页框。</a:t>
              </a:r>
            </a:p>
          </p:txBody>
        </p:sp>
        <p:sp>
          <p:nvSpPr>
            <p:cNvPr id="17" name="矩形 16"/>
            <p:cNvSpPr/>
            <p:nvPr/>
          </p:nvSpPr>
          <p:spPr>
            <a:xfrm>
              <a:off x="817866" y="1622125"/>
              <a:ext cx="1338828" cy="417358"/>
            </a:xfrm>
            <a:prstGeom prst="rect">
              <a:avLst/>
            </a:prstGeom>
          </p:spPr>
          <p:txBody>
            <a:bodyPr wrap="none">
              <a:spAutoFit/>
            </a:bodyPr>
            <a:lstStyle/>
            <a:p>
              <a:pPr lvl="0">
                <a:lnSpc>
                  <a:spcPct val="130000"/>
                </a:lnSpc>
              </a:pPr>
              <a:r>
                <a:rPr lang="zh-CN" altLang="en-US" b="1" dirty="0">
                  <a:solidFill>
                    <a:schemeClr val="tx1">
                      <a:lumMod val="85000"/>
                      <a:lumOff val="15000"/>
                    </a:schemeClr>
                  </a:solidFill>
                </a:rPr>
                <a:t>几个概念：</a:t>
              </a:r>
              <a:endParaRPr lang="en-US" altLang="zh-CN" b="1" dirty="0">
                <a:solidFill>
                  <a:schemeClr val="tx1">
                    <a:lumMod val="85000"/>
                    <a:lumOff val="15000"/>
                  </a:schemeClr>
                </a:solidFill>
              </a:endParaRPr>
            </a:p>
          </p:txBody>
        </p:sp>
      </p:grpSp>
      <p:graphicFrame>
        <p:nvGraphicFramePr>
          <p:cNvPr id="8" name="表格 7">
            <a:extLst>
              <a:ext uri="{FF2B5EF4-FFF2-40B4-BE49-F238E27FC236}">
                <a16:creationId xmlns:a16="http://schemas.microsoft.com/office/drawing/2014/main" xmlns="" id="{DE94793C-35A2-4FE9-B834-3EED1FF71904}"/>
              </a:ext>
            </a:extLst>
          </p:cNvPr>
          <p:cNvGraphicFramePr>
            <a:graphicFrameLocks noGrp="1"/>
          </p:cNvGraphicFramePr>
          <p:nvPr>
            <p:extLst>
              <p:ext uri="{D42A27DB-BD31-4B8C-83A1-F6EECF244321}">
                <p14:modId xmlns:p14="http://schemas.microsoft.com/office/powerpoint/2010/main" val="2951092362"/>
              </p:ext>
            </p:extLst>
          </p:nvPr>
        </p:nvGraphicFramePr>
        <p:xfrm>
          <a:off x="2151716" y="1752775"/>
          <a:ext cx="7315200" cy="741680"/>
        </p:xfrm>
        <a:graphic>
          <a:graphicData uri="http://schemas.openxmlformats.org/drawingml/2006/table">
            <a:tbl>
              <a:tblPr firstRow="1" bandRow="1">
                <a:tableStyleId>{5C22544A-7EE6-4342-B048-85BDC9FD1C3A}</a:tableStyleId>
              </a:tblPr>
              <a:tblGrid>
                <a:gridCol w="4223208">
                  <a:extLst>
                    <a:ext uri="{9D8B030D-6E8A-4147-A177-3AD203B41FA5}">
                      <a16:colId xmlns:a16="http://schemas.microsoft.com/office/drawing/2014/main" xmlns="" val="2641570267"/>
                    </a:ext>
                  </a:extLst>
                </a:gridCol>
                <a:gridCol w="3091992">
                  <a:extLst>
                    <a:ext uri="{9D8B030D-6E8A-4147-A177-3AD203B41FA5}">
                      <a16:colId xmlns:a16="http://schemas.microsoft.com/office/drawing/2014/main" xmlns="" val="3587128673"/>
                    </a:ext>
                  </a:extLst>
                </a:gridCol>
              </a:tblGrid>
              <a:tr h="370840">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xmlns="" val="956603375"/>
                  </a:ext>
                </a:extLst>
              </a:tr>
              <a:tr h="37084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837313316"/>
                  </a:ext>
                </a:extLst>
              </a:tr>
            </a:tbl>
          </a:graphicData>
        </a:graphic>
      </p:graphicFrame>
      <p:sp>
        <p:nvSpPr>
          <p:cNvPr id="9" name="文本框 8">
            <a:extLst>
              <a:ext uri="{FF2B5EF4-FFF2-40B4-BE49-F238E27FC236}">
                <a16:creationId xmlns:a16="http://schemas.microsoft.com/office/drawing/2014/main" xmlns="" id="{F42EDAF8-4117-4EE9-9AA1-240E6C687EA9}"/>
              </a:ext>
            </a:extLst>
          </p:cNvPr>
          <p:cNvSpPr txBox="1"/>
          <p:nvPr/>
        </p:nvSpPr>
        <p:spPr>
          <a:xfrm>
            <a:off x="9307257" y="1460829"/>
            <a:ext cx="319318" cy="369332"/>
          </a:xfrm>
          <a:prstGeom prst="rect">
            <a:avLst/>
          </a:prstGeom>
          <a:noFill/>
        </p:spPr>
        <p:txBody>
          <a:bodyPr wrap="none" rtlCol="0">
            <a:spAutoFit/>
          </a:bodyPr>
          <a:lstStyle/>
          <a:p>
            <a:r>
              <a:rPr lang="en-US" altLang="zh-CN" dirty="0"/>
              <a:t>0</a:t>
            </a:r>
            <a:endParaRPr lang="zh-CN" altLang="en-US" dirty="0"/>
          </a:p>
        </p:txBody>
      </p:sp>
      <p:sp>
        <p:nvSpPr>
          <p:cNvPr id="18" name="文本框 17">
            <a:extLst>
              <a:ext uri="{FF2B5EF4-FFF2-40B4-BE49-F238E27FC236}">
                <a16:creationId xmlns:a16="http://schemas.microsoft.com/office/drawing/2014/main" xmlns="" id="{BD37B7B2-E40D-4B39-BBF8-ACC342D06EF5}"/>
              </a:ext>
            </a:extLst>
          </p:cNvPr>
          <p:cNvSpPr txBox="1"/>
          <p:nvPr/>
        </p:nvSpPr>
        <p:spPr>
          <a:xfrm>
            <a:off x="6126684" y="1422136"/>
            <a:ext cx="568751" cy="369332"/>
          </a:xfrm>
          <a:prstGeom prst="rect">
            <a:avLst/>
          </a:prstGeom>
          <a:noFill/>
        </p:spPr>
        <p:txBody>
          <a:bodyPr wrap="square" rtlCol="0">
            <a:spAutoFit/>
          </a:bodyPr>
          <a:lstStyle/>
          <a:p>
            <a:r>
              <a:rPr lang="en-US" altLang="zh-CN" dirty="0"/>
              <a:t>11</a:t>
            </a:r>
            <a:endParaRPr lang="zh-CN" altLang="en-US" dirty="0"/>
          </a:p>
        </p:txBody>
      </p:sp>
      <p:sp>
        <p:nvSpPr>
          <p:cNvPr id="19" name="文本框 18">
            <a:extLst>
              <a:ext uri="{FF2B5EF4-FFF2-40B4-BE49-F238E27FC236}">
                <a16:creationId xmlns:a16="http://schemas.microsoft.com/office/drawing/2014/main" xmlns="" id="{CDAF4581-0478-48F4-8F59-3CA99D8805D2}"/>
              </a:ext>
            </a:extLst>
          </p:cNvPr>
          <p:cNvSpPr txBox="1"/>
          <p:nvPr/>
        </p:nvSpPr>
        <p:spPr>
          <a:xfrm>
            <a:off x="2064470" y="1445640"/>
            <a:ext cx="453970" cy="369332"/>
          </a:xfrm>
          <a:prstGeom prst="rect">
            <a:avLst/>
          </a:prstGeom>
          <a:noFill/>
        </p:spPr>
        <p:txBody>
          <a:bodyPr wrap="none" rtlCol="0">
            <a:spAutoFit/>
          </a:bodyPr>
          <a:lstStyle/>
          <a:p>
            <a:r>
              <a:rPr lang="en-US" altLang="zh-CN" dirty="0"/>
              <a:t>31</a:t>
            </a:r>
            <a:endParaRPr lang="zh-CN" altLang="en-US" dirty="0"/>
          </a:p>
        </p:txBody>
      </p:sp>
      <p:sp>
        <p:nvSpPr>
          <p:cNvPr id="20" name="文本框 19">
            <a:extLst>
              <a:ext uri="{FF2B5EF4-FFF2-40B4-BE49-F238E27FC236}">
                <a16:creationId xmlns:a16="http://schemas.microsoft.com/office/drawing/2014/main" xmlns="" id="{6809BC83-2577-44EA-87ED-468D95BA2409}"/>
              </a:ext>
            </a:extLst>
          </p:cNvPr>
          <p:cNvSpPr txBox="1"/>
          <p:nvPr/>
        </p:nvSpPr>
        <p:spPr>
          <a:xfrm>
            <a:off x="3813061" y="2125123"/>
            <a:ext cx="787395" cy="369332"/>
          </a:xfrm>
          <a:prstGeom prst="rect">
            <a:avLst/>
          </a:prstGeom>
          <a:noFill/>
        </p:spPr>
        <p:txBody>
          <a:bodyPr wrap="none" rtlCol="0">
            <a:spAutoFit/>
          </a:bodyPr>
          <a:lstStyle/>
          <a:p>
            <a:r>
              <a:rPr lang="zh-CN" altLang="en-US" dirty="0"/>
              <a:t>页号</a:t>
            </a:r>
            <a:r>
              <a:rPr lang="en-US" altLang="zh-CN" dirty="0"/>
              <a:t>P</a:t>
            </a:r>
            <a:endParaRPr lang="zh-CN" altLang="en-US" dirty="0"/>
          </a:p>
        </p:txBody>
      </p:sp>
      <p:sp>
        <p:nvSpPr>
          <p:cNvPr id="21" name="文本框 20">
            <a:extLst>
              <a:ext uri="{FF2B5EF4-FFF2-40B4-BE49-F238E27FC236}">
                <a16:creationId xmlns:a16="http://schemas.microsoft.com/office/drawing/2014/main" xmlns="" id="{242BB1AC-06DF-4BC1-92D1-D3C5B9F4C9C6}"/>
              </a:ext>
            </a:extLst>
          </p:cNvPr>
          <p:cNvSpPr txBox="1"/>
          <p:nvPr/>
        </p:nvSpPr>
        <p:spPr>
          <a:xfrm>
            <a:off x="7035363" y="2125123"/>
            <a:ext cx="1574470" cy="369332"/>
          </a:xfrm>
          <a:prstGeom prst="rect">
            <a:avLst/>
          </a:prstGeom>
          <a:noFill/>
        </p:spPr>
        <p:txBody>
          <a:bodyPr wrap="none" rtlCol="0">
            <a:spAutoFit/>
          </a:bodyPr>
          <a:lstStyle/>
          <a:p>
            <a:r>
              <a:rPr lang="zh-CN" altLang="en-US" dirty="0"/>
              <a:t>页内偏移量</a:t>
            </a:r>
            <a:r>
              <a:rPr lang="en-US" altLang="zh-CN" dirty="0"/>
              <a:t>W</a:t>
            </a:r>
            <a:endParaRPr lang="zh-CN" altLang="en-US" dirty="0"/>
          </a:p>
        </p:txBody>
      </p:sp>
      <p:sp>
        <p:nvSpPr>
          <p:cNvPr id="22" name="文本框 21">
            <a:extLst>
              <a:ext uri="{FF2B5EF4-FFF2-40B4-BE49-F238E27FC236}">
                <a16:creationId xmlns:a16="http://schemas.microsoft.com/office/drawing/2014/main" xmlns="" id="{96F79C76-BAC0-44A6-8D0F-856E55C4BEAD}"/>
              </a:ext>
            </a:extLst>
          </p:cNvPr>
          <p:cNvSpPr txBox="1"/>
          <p:nvPr/>
        </p:nvSpPr>
        <p:spPr>
          <a:xfrm>
            <a:off x="4311540" y="2801590"/>
            <a:ext cx="2723823" cy="369332"/>
          </a:xfrm>
          <a:prstGeom prst="rect">
            <a:avLst/>
          </a:prstGeom>
          <a:noFill/>
        </p:spPr>
        <p:txBody>
          <a:bodyPr wrap="none" rtlCol="0">
            <a:spAutoFit/>
          </a:bodyPr>
          <a:lstStyle/>
          <a:p>
            <a:r>
              <a:rPr lang="zh-CN" altLang="en-US" dirty="0"/>
              <a:t>分页存储管理的地址结构</a:t>
            </a:r>
          </a:p>
        </p:txBody>
      </p:sp>
    </p:spTree>
    <p:extLst>
      <p:ext uri="{BB962C8B-B14F-4D97-AF65-F5344CB8AC3E}">
        <p14:creationId xmlns:p14="http://schemas.microsoft.com/office/powerpoint/2010/main" val="1438532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a:xfrm>
            <a:off x="1397767" y="323365"/>
            <a:ext cx="3683279" cy="462392"/>
          </a:xfrm>
        </p:spPr>
        <p:txBody>
          <a:bodyPr/>
          <a:lstStyle/>
          <a:p>
            <a:r>
              <a:rPr kumimoji="1" lang="zh-CN" altLang="en-US" dirty="0"/>
              <a:t>非连续分配管理方式</a:t>
            </a:r>
          </a:p>
        </p:txBody>
      </p:sp>
      <p:sp>
        <p:nvSpPr>
          <p:cNvPr id="4" name="文本占位符 3"/>
          <p:cNvSpPr>
            <a:spLocks noGrp="1"/>
          </p:cNvSpPr>
          <p:nvPr>
            <p:ph type="body" sz="quarter" idx="13"/>
          </p:nvPr>
        </p:nvSpPr>
        <p:spPr/>
        <p:txBody>
          <a:bodyPr/>
          <a:lstStyle/>
          <a:p>
            <a:endParaRPr lang="zh-CN" altLang="en-US" dirty="0"/>
          </a:p>
        </p:txBody>
      </p:sp>
      <p:sp>
        <p:nvSpPr>
          <p:cNvPr id="7" name="文本框 6">
            <a:extLst>
              <a:ext uri="{FF2B5EF4-FFF2-40B4-BE49-F238E27FC236}">
                <a16:creationId xmlns:a16="http://schemas.microsoft.com/office/drawing/2014/main" xmlns="" id="{CE899B9D-D5E9-4459-9A78-E4B2D488FEC6}"/>
              </a:ext>
            </a:extLst>
          </p:cNvPr>
          <p:cNvSpPr txBox="1"/>
          <p:nvPr/>
        </p:nvSpPr>
        <p:spPr>
          <a:xfrm>
            <a:off x="1180951" y="1443841"/>
            <a:ext cx="5823164" cy="3970318"/>
          </a:xfrm>
          <a:prstGeom prst="rect">
            <a:avLst/>
          </a:prstGeom>
          <a:noFill/>
        </p:spPr>
        <p:txBody>
          <a:bodyPr wrap="square" rtlCol="0">
            <a:spAutoFit/>
          </a:bodyPr>
          <a:lstStyle/>
          <a:p>
            <a:r>
              <a:rPr lang="zh-CN" altLang="en-US" b="1" dirty="0"/>
              <a:t>基本分页存储管理的寻址过程</a:t>
            </a:r>
            <a:r>
              <a:rPr lang="zh-CN" altLang="en-US" dirty="0"/>
              <a:t>：</a:t>
            </a:r>
            <a:endParaRPr lang="en-US" altLang="zh-CN" dirty="0"/>
          </a:p>
          <a:p>
            <a:r>
              <a:rPr lang="zh-CN" altLang="en-US" dirty="0"/>
              <a:t>设</a:t>
            </a:r>
            <a:r>
              <a:rPr lang="zh-CN" altLang="en-US" dirty="0">
                <a:solidFill>
                  <a:schemeClr val="accent3"/>
                </a:solidFill>
              </a:rPr>
              <a:t>页面大小为</a:t>
            </a:r>
            <a:r>
              <a:rPr lang="en-US" altLang="zh-CN" dirty="0">
                <a:solidFill>
                  <a:schemeClr val="accent3"/>
                </a:solidFill>
              </a:rPr>
              <a:t>L</a:t>
            </a:r>
            <a:r>
              <a:rPr lang="zh-CN" altLang="en-US" dirty="0"/>
              <a:t>，</a:t>
            </a:r>
            <a:r>
              <a:rPr lang="zh-CN" altLang="en-US" dirty="0">
                <a:solidFill>
                  <a:schemeClr val="accent2"/>
                </a:solidFill>
              </a:rPr>
              <a:t>逻辑地址</a:t>
            </a:r>
            <a:r>
              <a:rPr lang="en-US" altLang="zh-CN" dirty="0">
                <a:solidFill>
                  <a:schemeClr val="accent2"/>
                </a:solidFill>
              </a:rPr>
              <a:t>A</a:t>
            </a:r>
            <a:r>
              <a:rPr lang="zh-CN" altLang="en-US" dirty="0"/>
              <a:t>找到对应内存的物理地址</a:t>
            </a:r>
            <a:r>
              <a:rPr lang="en-US" altLang="zh-CN" dirty="0"/>
              <a:t>E</a:t>
            </a:r>
            <a:r>
              <a:rPr lang="zh-CN" altLang="en-US" dirty="0"/>
              <a:t>的变换过程如下：</a:t>
            </a:r>
            <a:endParaRPr lang="en-US" altLang="zh-CN" dirty="0"/>
          </a:p>
          <a:p>
            <a:endParaRPr lang="en-US" altLang="zh-CN" dirty="0"/>
          </a:p>
          <a:p>
            <a:r>
              <a:rPr lang="en-US" altLang="zh-CN" dirty="0"/>
              <a:t>1.</a:t>
            </a:r>
            <a:r>
              <a:rPr lang="zh-CN" altLang="en-US" dirty="0"/>
              <a:t>计算页号 </a:t>
            </a:r>
            <a:r>
              <a:rPr lang="en-US" altLang="zh-CN" dirty="0"/>
              <a:t>P ( P = A/L ) , </a:t>
            </a:r>
            <a:r>
              <a:rPr lang="zh-CN" altLang="en-US" dirty="0"/>
              <a:t>页内偏移量 </a:t>
            </a:r>
            <a:r>
              <a:rPr lang="en-US" altLang="zh-CN" dirty="0"/>
              <a:t>W </a:t>
            </a:r>
            <a:r>
              <a:rPr lang="zh-CN" altLang="en-US" dirty="0"/>
              <a:t>（ </a:t>
            </a:r>
            <a:r>
              <a:rPr lang="en-US" altLang="zh-CN" dirty="0"/>
              <a:t>W=A%L</a:t>
            </a:r>
            <a:r>
              <a:rPr lang="zh-CN" altLang="en-US" dirty="0"/>
              <a:t>）</a:t>
            </a:r>
            <a:endParaRPr lang="en-US" altLang="zh-CN" dirty="0"/>
          </a:p>
          <a:p>
            <a:endParaRPr lang="en-US" altLang="zh-CN" dirty="0"/>
          </a:p>
          <a:p>
            <a:r>
              <a:rPr lang="en-US" altLang="zh-CN" dirty="0"/>
              <a:t>2.</a:t>
            </a:r>
            <a:r>
              <a:rPr lang="zh-CN" altLang="en-US" dirty="0"/>
              <a:t>比较页号</a:t>
            </a:r>
            <a:r>
              <a:rPr lang="en-US" altLang="zh-CN" dirty="0"/>
              <a:t>P</a:t>
            </a:r>
            <a:r>
              <a:rPr lang="zh-CN" altLang="en-US" dirty="0"/>
              <a:t>和页表长度</a:t>
            </a:r>
            <a:r>
              <a:rPr lang="en-US" altLang="zh-CN" dirty="0"/>
              <a:t>M</a:t>
            </a:r>
            <a:r>
              <a:rPr lang="zh-CN" altLang="en-US" dirty="0"/>
              <a:t>，若</a:t>
            </a:r>
            <a:r>
              <a:rPr lang="en-US" altLang="zh-CN" dirty="0"/>
              <a:t>P&gt;M,</a:t>
            </a:r>
            <a:r>
              <a:rPr lang="zh-CN" altLang="en-US" dirty="0"/>
              <a:t>则产生越界中断，否则继续执行</a:t>
            </a:r>
            <a:endParaRPr lang="en-US" altLang="zh-CN" dirty="0"/>
          </a:p>
          <a:p>
            <a:endParaRPr lang="en-US" altLang="zh-CN" dirty="0"/>
          </a:p>
          <a:p>
            <a:r>
              <a:rPr lang="en-US" altLang="zh-CN" dirty="0"/>
              <a:t>3.</a:t>
            </a:r>
            <a:r>
              <a:rPr lang="zh-CN" altLang="en-US" dirty="0"/>
              <a:t>计算页号</a:t>
            </a:r>
            <a:r>
              <a:rPr lang="en-US" altLang="zh-CN" dirty="0"/>
              <a:t>P</a:t>
            </a:r>
            <a:r>
              <a:rPr lang="zh-CN" altLang="en-US" dirty="0"/>
              <a:t>对应的页表项地址 </a:t>
            </a:r>
            <a:r>
              <a:rPr lang="en-US" altLang="zh-CN" dirty="0"/>
              <a:t>= </a:t>
            </a:r>
            <a:r>
              <a:rPr lang="zh-CN" altLang="en-US" dirty="0"/>
              <a:t>页表起始地址</a:t>
            </a:r>
            <a:r>
              <a:rPr lang="en-US" altLang="zh-CN" dirty="0"/>
              <a:t>F + </a:t>
            </a:r>
            <a:r>
              <a:rPr lang="zh-CN" altLang="en-US" dirty="0"/>
              <a:t>页号*页表项长度，至此取到页表项的内容</a:t>
            </a:r>
            <a:r>
              <a:rPr lang="en-US" altLang="zh-CN" dirty="0"/>
              <a:t>b</a:t>
            </a:r>
            <a:r>
              <a:rPr lang="zh-CN" altLang="en-US" dirty="0"/>
              <a:t>，</a:t>
            </a:r>
            <a:endParaRPr lang="en-US" altLang="zh-CN" dirty="0"/>
          </a:p>
          <a:p>
            <a:r>
              <a:rPr lang="zh-CN" altLang="en-US" dirty="0"/>
              <a:t>即物理块号。</a:t>
            </a:r>
            <a:endParaRPr lang="en-US" altLang="zh-CN" dirty="0"/>
          </a:p>
          <a:p>
            <a:endParaRPr lang="en-US" altLang="zh-CN" dirty="0"/>
          </a:p>
          <a:p>
            <a:r>
              <a:rPr lang="en-US" altLang="zh-CN" dirty="0"/>
              <a:t>4. b</a:t>
            </a:r>
            <a:r>
              <a:rPr lang="zh-CN" altLang="en-US" dirty="0"/>
              <a:t>*</a:t>
            </a:r>
            <a:r>
              <a:rPr lang="en-US" altLang="zh-CN" dirty="0"/>
              <a:t>L + W </a:t>
            </a:r>
            <a:r>
              <a:rPr lang="zh-CN" altLang="en-US" dirty="0"/>
              <a:t>得到最终的物理地址</a:t>
            </a:r>
            <a:endParaRPr lang="en-US" altLang="zh-CN" dirty="0"/>
          </a:p>
        </p:txBody>
      </p:sp>
      <p:graphicFrame>
        <p:nvGraphicFramePr>
          <p:cNvPr id="12" name="表格 11">
            <a:extLst>
              <a:ext uri="{FF2B5EF4-FFF2-40B4-BE49-F238E27FC236}">
                <a16:creationId xmlns:a16="http://schemas.microsoft.com/office/drawing/2014/main" xmlns="" id="{B7AC9FC8-AE9C-4A25-848F-273A98A2FF60}"/>
              </a:ext>
            </a:extLst>
          </p:cNvPr>
          <p:cNvGraphicFramePr>
            <a:graphicFrameLocks noGrp="1"/>
          </p:cNvGraphicFramePr>
          <p:nvPr>
            <p:extLst>
              <p:ext uri="{D42A27DB-BD31-4B8C-83A1-F6EECF244321}">
                <p14:modId xmlns:p14="http://schemas.microsoft.com/office/powerpoint/2010/main" val="821969285"/>
              </p:ext>
            </p:extLst>
          </p:nvPr>
        </p:nvGraphicFramePr>
        <p:xfrm>
          <a:off x="7004115" y="1313555"/>
          <a:ext cx="1904215" cy="3635520"/>
        </p:xfrm>
        <a:graphic>
          <a:graphicData uri="http://schemas.openxmlformats.org/drawingml/2006/table">
            <a:tbl>
              <a:tblPr firstRow="1" bandRow="1">
                <a:tableStyleId>{5C22544A-7EE6-4342-B048-85BDC9FD1C3A}</a:tableStyleId>
              </a:tblPr>
              <a:tblGrid>
                <a:gridCol w="949489">
                  <a:extLst>
                    <a:ext uri="{9D8B030D-6E8A-4147-A177-3AD203B41FA5}">
                      <a16:colId xmlns:a16="http://schemas.microsoft.com/office/drawing/2014/main" xmlns="" val="3573052226"/>
                    </a:ext>
                  </a:extLst>
                </a:gridCol>
                <a:gridCol w="954726">
                  <a:extLst>
                    <a:ext uri="{9D8B030D-6E8A-4147-A177-3AD203B41FA5}">
                      <a16:colId xmlns:a16="http://schemas.microsoft.com/office/drawing/2014/main" xmlns="" val="430959959"/>
                    </a:ext>
                  </a:extLst>
                </a:gridCol>
              </a:tblGrid>
              <a:tr h="60592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3728743002"/>
                  </a:ext>
                </a:extLst>
              </a:tr>
              <a:tr h="60592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789230763"/>
                  </a:ext>
                </a:extLst>
              </a:tr>
              <a:tr h="60592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4247426777"/>
                  </a:ext>
                </a:extLst>
              </a:tr>
              <a:tr h="60592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3622242995"/>
                  </a:ext>
                </a:extLst>
              </a:tr>
              <a:tr h="605920">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xmlns="" val="1488660212"/>
                  </a:ext>
                </a:extLst>
              </a:tr>
              <a:tr h="605920">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xmlns="" val="2756727907"/>
                  </a:ext>
                </a:extLst>
              </a:tr>
            </a:tbl>
          </a:graphicData>
        </a:graphic>
      </p:graphicFrame>
      <p:sp>
        <p:nvSpPr>
          <p:cNvPr id="13" name="文本框 12">
            <a:extLst>
              <a:ext uri="{FF2B5EF4-FFF2-40B4-BE49-F238E27FC236}">
                <a16:creationId xmlns:a16="http://schemas.microsoft.com/office/drawing/2014/main" xmlns="" id="{ADE5D87A-9741-48F4-9E5A-ED58CABDD522}"/>
              </a:ext>
            </a:extLst>
          </p:cNvPr>
          <p:cNvSpPr txBox="1"/>
          <p:nvPr/>
        </p:nvSpPr>
        <p:spPr>
          <a:xfrm>
            <a:off x="7136091" y="988379"/>
            <a:ext cx="646331" cy="369332"/>
          </a:xfrm>
          <a:prstGeom prst="rect">
            <a:avLst/>
          </a:prstGeom>
          <a:noFill/>
        </p:spPr>
        <p:txBody>
          <a:bodyPr wrap="none" rtlCol="0">
            <a:spAutoFit/>
          </a:bodyPr>
          <a:lstStyle/>
          <a:p>
            <a:r>
              <a:rPr lang="zh-CN" altLang="en-US" dirty="0"/>
              <a:t>页号</a:t>
            </a:r>
          </a:p>
        </p:txBody>
      </p:sp>
      <p:sp>
        <p:nvSpPr>
          <p:cNvPr id="14" name="文本框 13">
            <a:extLst>
              <a:ext uri="{FF2B5EF4-FFF2-40B4-BE49-F238E27FC236}">
                <a16:creationId xmlns:a16="http://schemas.microsoft.com/office/drawing/2014/main" xmlns="" id="{57F71AA9-391A-4F0E-B795-4B1E56A16B93}"/>
              </a:ext>
            </a:extLst>
          </p:cNvPr>
          <p:cNvSpPr txBox="1"/>
          <p:nvPr/>
        </p:nvSpPr>
        <p:spPr>
          <a:xfrm>
            <a:off x="8028982" y="988379"/>
            <a:ext cx="646331" cy="369332"/>
          </a:xfrm>
          <a:prstGeom prst="rect">
            <a:avLst/>
          </a:prstGeom>
          <a:noFill/>
        </p:spPr>
        <p:txBody>
          <a:bodyPr wrap="none" rtlCol="0">
            <a:spAutoFit/>
          </a:bodyPr>
          <a:lstStyle/>
          <a:p>
            <a:r>
              <a:rPr lang="zh-CN" altLang="en-US" dirty="0"/>
              <a:t>块号</a:t>
            </a:r>
          </a:p>
        </p:txBody>
      </p:sp>
      <p:sp>
        <p:nvSpPr>
          <p:cNvPr id="15" name="文本框 14">
            <a:extLst>
              <a:ext uri="{FF2B5EF4-FFF2-40B4-BE49-F238E27FC236}">
                <a16:creationId xmlns:a16="http://schemas.microsoft.com/office/drawing/2014/main" xmlns="" id="{86D64FEF-8054-4645-81A8-F308E72751F0}"/>
              </a:ext>
            </a:extLst>
          </p:cNvPr>
          <p:cNvSpPr txBox="1"/>
          <p:nvPr/>
        </p:nvSpPr>
        <p:spPr>
          <a:xfrm>
            <a:off x="7299597" y="1503137"/>
            <a:ext cx="319318" cy="369332"/>
          </a:xfrm>
          <a:prstGeom prst="rect">
            <a:avLst/>
          </a:prstGeom>
          <a:noFill/>
        </p:spPr>
        <p:txBody>
          <a:bodyPr wrap="none" rtlCol="0">
            <a:spAutoFit/>
          </a:bodyPr>
          <a:lstStyle/>
          <a:p>
            <a:r>
              <a:rPr lang="en-US" altLang="zh-CN" dirty="0"/>
              <a:t>0</a:t>
            </a:r>
            <a:endParaRPr lang="zh-CN" altLang="en-US" dirty="0"/>
          </a:p>
        </p:txBody>
      </p:sp>
      <p:sp>
        <p:nvSpPr>
          <p:cNvPr id="23" name="文本框 22">
            <a:extLst>
              <a:ext uri="{FF2B5EF4-FFF2-40B4-BE49-F238E27FC236}">
                <a16:creationId xmlns:a16="http://schemas.microsoft.com/office/drawing/2014/main" xmlns="" id="{1103911B-3E60-4310-B245-D8B38031DD08}"/>
              </a:ext>
            </a:extLst>
          </p:cNvPr>
          <p:cNvSpPr txBox="1"/>
          <p:nvPr/>
        </p:nvSpPr>
        <p:spPr>
          <a:xfrm>
            <a:off x="8192488" y="1503137"/>
            <a:ext cx="319318" cy="369332"/>
          </a:xfrm>
          <a:prstGeom prst="rect">
            <a:avLst/>
          </a:prstGeom>
          <a:noFill/>
        </p:spPr>
        <p:txBody>
          <a:bodyPr wrap="none" rtlCol="0">
            <a:spAutoFit/>
          </a:bodyPr>
          <a:lstStyle/>
          <a:p>
            <a:r>
              <a:rPr lang="en-US" altLang="zh-CN" dirty="0"/>
              <a:t>2</a:t>
            </a:r>
            <a:endParaRPr lang="zh-CN" altLang="en-US" dirty="0"/>
          </a:p>
        </p:txBody>
      </p:sp>
      <p:sp>
        <p:nvSpPr>
          <p:cNvPr id="24" name="文本框 23">
            <a:extLst>
              <a:ext uri="{FF2B5EF4-FFF2-40B4-BE49-F238E27FC236}">
                <a16:creationId xmlns:a16="http://schemas.microsoft.com/office/drawing/2014/main" xmlns="" id="{36ED336E-2C19-4FB7-BC5D-1834EDBEF6B6}"/>
              </a:ext>
            </a:extLst>
          </p:cNvPr>
          <p:cNvSpPr txBox="1"/>
          <p:nvPr/>
        </p:nvSpPr>
        <p:spPr>
          <a:xfrm>
            <a:off x="7292338" y="3302306"/>
            <a:ext cx="319318" cy="369332"/>
          </a:xfrm>
          <a:prstGeom prst="rect">
            <a:avLst/>
          </a:prstGeom>
          <a:noFill/>
        </p:spPr>
        <p:txBody>
          <a:bodyPr wrap="none" rtlCol="0">
            <a:spAutoFit/>
          </a:bodyPr>
          <a:lstStyle/>
          <a:p>
            <a:r>
              <a:rPr lang="en-US" altLang="zh-CN" dirty="0"/>
              <a:t>3</a:t>
            </a:r>
            <a:endParaRPr lang="zh-CN" altLang="en-US" dirty="0"/>
          </a:p>
        </p:txBody>
      </p:sp>
      <p:sp>
        <p:nvSpPr>
          <p:cNvPr id="25" name="文本框 24">
            <a:extLst>
              <a:ext uri="{FF2B5EF4-FFF2-40B4-BE49-F238E27FC236}">
                <a16:creationId xmlns:a16="http://schemas.microsoft.com/office/drawing/2014/main" xmlns="" id="{CC5A3185-EABF-4411-A4BC-8DDB62284C13}"/>
              </a:ext>
            </a:extLst>
          </p:cNvPr>
          <p:cNvSpPr txBox="1"/>
          <p:nvPr/>
        </p:nvSpPr>
        <p:spPr>
          <a:xfrm>
            <a:off x="8192488" y="2012979"/>
            <a:ext cx="319318" cy="369332"/>
          </a:xfrm>
          <a:prstGeom prst="rect">
            <a:avLst/>
          </a:prstGeom>
          <a:noFill/>
        </p:spPr>
        <p:txBody>
          <a:bodyPr wrap="none" rtlCol="0">
            <a:spAutoFit/>
          </a:bodyPr>
          <a:lstStyle/>
          <a:p>
            <a:r>
              <a:rPr lang="en-US" altLang="zh-CN" dirty="0"/>
              <a:t>3</a:t>
            </a:r>
            <a:endParaRPr lang="zh-CN" altLang="en-US" dirty="0"/>
          </a:p>
        </p:txBody>
      </p:sp>
      <p:sp>
        <p:nvSpPr>
          <p:cNvPr id="26" name="文本框 25">
            <a:extLst>
              <a:ext uri="{FF2B5EF4-FFF2-40B4-BE49-F238E27FC236}">
                <a16:creationId xmlns:a16="http://schemas.microsoft.com/office/drawing/2014/main" xmlns="" id="{3D148840-A4A8-4E72-BF96-F8DFCAA0FAB2}"/>
              </a:ext>
            </a:extLst>
          </p:cNvPr>
          <p:cNvSpPr txBox="1"/>
          <p:nvPr/>
        </p:nvSpPr>
        <p:spPr>
          <a:xfrm>
            <a:off x="7292338" y="2699748"/>
            <a:ext cx="319318" cy="369332"/>
          </a:xfrm>
          <a:prstGeom prst="rect">
            <a:avLst/>
          </a:prstGeom>
          <a:noFill/>
        </p:spPr>
        <p:txBody>
          <a:bodyPr wrap="none" rtlCol="0">
            <a:spAutoFit/>
          </a:bodyPr>
          <a:lstStyle/>
          <a:p>
            <a:r>
              <a:rPr lang="en-US" altLang="zh-CN" dirty="0"/>
              <a:t>2</a:t>
            </a:r>
            <a:endParaRPr lang="zh-CN" altLang="en-US" dirty="0"/>
          </a:p>
        </p:txBody>
      </p:sp>
      <p:sp>
        <p:nvSpPr>
          <p:cNvPr id="27" name="文本框 26">
            <a:extLst>
              <a:ext uri="{FF2B5EF4-FFF2-40B4-BE49-F238E27FC236}">
                <a16:creationId xmlns:a16="http://schemas.microsoft.com/office/drawing/2014/main" xmlns="" id="{2FBAFC58-3ACB-4632-8CFE-1A3C17F3F0B3}"/>
              </a:ext>
            </a:extLst>
          </p:cNvPr>
          <p:cNvSpPr txBox="1"/>
          <p:nvPr/>
        </p:nvSpPr>
        <p:spPr>
          <a:xfrm>
            <a:off x="8178113" y="2649234"/>
            <a:ext cx="324055" cy="369332"/>
          </a:xfrm>
          <a:prstGeom prst="rect">
            <a:avLst/>
          </a:prstGeom>
          <a:noFill/>
        </p:spPr>
        <p:txBody>
          <a:bodyPr wrap="square" rtlCol="0">
            <a:spAutoFit/>
          </a:bodyPr>
          <a:lstStyle/>
          <a:p>
            <a:r>
              <a:rPr lang="en-US" altLang="zh-CN" dirty="0"/>
              <a:t>5</a:t>
            </a:r>
            <a:endParaRPr lang="zh-CN" altLang="en-US" dirty="0"/>
          </a:p>
        </p:txBody>
      </p:sp>
      <p:sp>
        <p:nvSpPr>
          <p:cNvPr id="28" name="文本框 27">
            <a:extLst>
              <a:ext uri="{FF2B5EF4-FFF2-40B4-BE49-F238E27FC236}">
                <a16:creationId xmlns:a16="http://schemas.microsoft.com/office/drawing/2014/main" xmlns="" id="{F322000A-AAAA-445B-8D12-9FFCBFA1A918}"/>
              </a:ext>
            </a:extLst>
          </p:cNvPr>
          <p:cNvSpPr txBox="1"/>
          <p:nvPr/>
        </p:nvSpPr>
        <p:spPr>
          <a:xfrm>
            <a:off x="7299597" y="2012979"/>
            <a:ext cx="319318" cy="369332"/>
          </a:xfrm>
          <a:prstGeom prst="rect">
            <a:avLst/>
          </a:prstGeom>
          <a:noFill/>
        </p:spPr>
        <p:txBody>
          <a:bodyPr wrap="none" rtlCol="0">
            <a:spAutoFit/>
          </a:bodyPr>
          <a:lstStyle/>
          <a:p>
            <a:r>
              <a:rPr lang="en-US" altLang="zh-CN" dirty="0"/>
              <a:t>1</a:t>
            </a:r>
            <a:endParaRPr lang="zh-CN" altLang="en-US" dirty="0"/>
          </a:p>
        </p:txBody>
      </p:sp>
      <p:sp>
        <p:nvSpPr>
          <p:cNvPr id="29" name="文本框 28">
            <a:extLst>
              <a:ext uri="{FF2B5EF4-FFF2-40B4-BE49-F238E27FC236}">
                <a16:creationId xmlns:a16="http://schemas.microsoft.com/office/drawing/2014/main" xmlns="" id="{962BE377-C6B6-4A4F-9051-A144C8149965}"/>
              </a:ext>
            </a:extLst>
          </p:cNvPr>
          <p:cNvSpPr txBox="1"/>
          <p:nvPr/>
        </p:nvSpPr>
        <p:spPr>
          <a:xfrm>
            <a:off x="8193382" y="3302306"/>
            <a:ext cx="319318" cy="369332"/>
          </a:xfrm>
          <a:prstGeom prst="rect">
            <a:avLst/>
          </a:prstGeom>
          <a:noFill/>
        </p:spPr>
        <p:txBody>
          <a:bodyPr wrap="none" rtlCol="0">
            <a:spAutoFit/>
          </a:bodyPr>
          <a:lstStyle/>
          <a:p>
            <a:r>
              <a:rPr lang="en-US" altLang="zh-CN" dirty="0"/>
              <a:t>7</a:t>
            </a:r>
            <a:endParaRPr lang="zh-CN" altLang="en-US" dirty="0"/>
          </a:p>
        </p:txBody>
      </p:sp>
      <p:sp>
        <p:nvSpPr>
          <p:cNvPr id="30" name="文本框 29">
            <a:extLst>
              <a:ext uri="{FF2B5EF4-FFF2-40B4-BE49-F238E27FC236}">
                <a16:creationId xmlns:a16="http://schemas.microsoft.com/office/drawing/2014/main" xmlns="" id="{D38527D1-DA0E-4482-B954-2B813084FDD5}"/>
              </a:ext>
            </a:extLst>
          </p:cNvPr>
          <p:cNvSpPr txBox="1"/>
          <p:nvPr/>
        </p:nvSpPr>
        <p:spPr>
          <a:xfrm>
            <a:off x="7299597" y="3941024"/>
            <a:ext cx="319318" cy="369332"/>
          </a:xfrm>
          <a:prstGeom prst="rect">
            <a:avLst/>
          </a:prstGeom>
          <a:noFill/>
        </p:spPr>
        <p:txBody>
          <a:bodyPr wrap="none" rtlCol="0">
            <a:spAutoFit/>
          </a:bodyPr>
          <a:lstStyle/>
          <a:p>
            <a:r>
              <a:rPr lang="en-US" altLang="zh-CN" dirty="0"/>
              <a:t>4</a:t>
            </a:r>
            <a:endParaRPr lang="zh-CN" altLang="en-US" dirty="0"/>
          </a:p>
        </p:txBody>
      </p:sp>
      <p:sp>
        <p:nvSpPr>
          <p:cNvPr id="31" name="文本框 30">
            <a:extLst>
              <a:ext uri="{FF2B5EF4-FFF2-40B4-BE49-F238E27FC236}">
                <a16:creationId xmlns:a16="http://schemas.microsoft.com/office/drawing/2014/main" xmlns="" id="{71C0C64B-7A59-4BE7-B8CF-18399F17C03C}"/>
              </a:ext>
            </a:extLst>
          </p:cNvPr>
          <p:cNvSpPr txBox="1"/>
          <p:nvPr/>
        </p:nvSpPr>
        <p:spPr>
          <a:xfrm>
            <a:off x="8193382" y="3941024"/>
            <a:ext cx="319318" cy="369332"/>
          </a:xfrm>
          <a:prstGeom prst="rect">
            <a:avLst/>
          </a:prstGeom>
          <a:noFill/>
        </p:spPr>
        <p:txBody>
          <a:bodyPr wrap="none" rtlCol="0">
            <a:spAutoFit/>
          </a:bodyPr>
          <a:lstStyle/>
          <a:p>
            <a:r>
              <a:rPr lang="en-US" altLang="zh-CN" dirty="0"/>
              <a:t>8</a:t>
            </a:r>
            <a:endParaRPr lang="zh-CN" altLang="en-US" dirty="0"/>
          </a:p>
        </p:txBody>
      </p:sp>
      <p:sp>
        <p:nvSpPr>
          <p:cNvPr id="17" name="文本框 16">
            <a:extLst>
              <a:ext uri="{FF2B5EF4-FFF2-40B4-BE49-F238E27FC236}">
                <a16:creationId xmlns:a16="http://schemas.microsoft.com/office/drawing/2014/main" xmlns="" id="{F5B006F3-07A2-4ECA-B882-E866902AFB26}"/>
              </a:ext>
            </a:extLst>
          </p:cNvPr>
          <p:cNvSpPr txBox="1"/>
          <p:nvPr/>
        </p:nvSpPr>
        <p:spPr>
          <a:xfrm>
            <a:off x="7630438" y="5404299"/>
            <a:ext cx="646331" cy="369332"/>
          </a:xfrm>
          <a:prstGeom prst="rect">
            <a:avLst/>
          </a:prstGeom>
          <a:noFill/>
        </p:spPr>
        <p:txBody>
          <a:bodyPr wrap="none" rtlCol="0">
            <a:spAutoFit/>
          </a:bodyPr>
          <a:lstStyle/>
          <a:p>
            <a:r>
              <a:rPr lang="zh-CN" altLang="en-US" dirty="0"/>
              <a:t>页表</a:t>
            </a:r>
          </a:p>
        </p:txBody>
      </p:sp>
      <p:graphicFrame>
        <p:nvGraphicFramePr>
          <p:cNvPr id="32" name="表格 31">
            <a:extLst>
              <a:ext uri="{FF2B5EF4-FFF2-40B4-BE49-F238E27FC236}">
                <a16:creationId xmlns:a16="http://schemas.microsoft.com/office/drawing/2014/main" xmlns="" id="{EE0F9BBD-C183-48C2-8698-D39119B95B56}"/>
              </a:ext>
            </a:extLst>
          </p:cNvPr>
          <p:cNvGraphicFramePr>
            <a:graphicFrameLocks noGrp="1"/>
          </p:cNvGraphicFramePr>
          <p:nvPr>
            <p:extLst>
              <p:ext uri="{D42A27DB-BD31-4B8C-83A1-F6EECF244321}">
                <p14:modId xmlns:p14="http://schemas.microsoft.com/office/powerpoint/2010/main" val="4170904453"/>
              </p:ext>
            </p:extLst>
          </p:nvPr>
        </p:nvGraphicFramePr>
        <p:xfrm>
          <a:off x="10393599" y="719665"/>
          <a:ext cx="862029" cy="4851576"/>
        </p:xfrm>
        <a:graphic>
          <a:graphicData uri="http://schemas.openxmlformats.org/drawingml/2006/table">
            <a:tbl>
              <a:tblPr firstRow="1" bandRow="1">
                <a:tableStyleId>{5C22544A-7EE6-4342-B048-85BDC9FD1C3A}</a:tableStyleId>
              </a:tblPr>
              <a:tblGrid>
                <a:gridCol w="862029">
                  <a:extLst>
                    <a:ext uri="{9D8B030D-6E8A-4147-A177-3AD203B41FA5}">
                      <a16:colId xmlns:a16="http://schemas.microsoft.com/office/drawing/2014/main" xmlns="" val="1407508890"/>
                    </a:ext>
                  </a:extLst>
                </a:gridCol>
              </a:tblGrid>
              <a:tr h="606447">
                <a:tc>
                  <a:txBody>
                    <a:bodyPr/>
                    <a:lstStyle/>
                    <a:p>
                      <a:endParaRPr lang="zh-CN" altLang="en-US" dirty="0"/>
                    </a:p>
                  </a:txBody>
                  <a:tcPr/>
                </a:tc>
                <a:extLst>
                  <a:ext uri="{0D108BD9-81ED-4DB2-BD59-A6C34878D82A}">
                    <a16:rowId xmlns:a16="http://schemas.microsoft.com/office/drawing/2014/main" xmlns="" val="2920384857"/>
                  </a:ext>
                </a:extLst>
              </a:tr>
              <a:tr h="606447">
                <a:tc>
                  <a:txBody>
                    <a:bodyPr/>
                    <a:lstStyle/>
                    <a:p>
                      <a:endParaRPr lang="zh-CN" altLang="en-US"/>
                    </a:p>
                  </a:txBody>
                  <a:tcPr/>
                </a:tc>
                <a:extLst>
                  <a:ext uri="{0D108BD9-81ED-4DB2-BD59-A6C34878D82A}">
                    <a16:rowId xmlns:a16="http://schemas.microsoft.com/office/drawing/2014/main" xmlns="" val="3602736756"/>
                  </a:ext>
                </a:extLst>
              </a:tr>
              <a:tr h="606447">
                <a:tc>
                  <a:txBody>
                    <a:bodyPr/>
                    <a:lstStyle/>
                    <a:p>
                      <a:endParaRPr lang="zh-CN" altLang="en-US"/>
                    </a:p>
                  </a:txBody>
                  <a:tcPr/>
                </a:tc>
                <a:extLst>
                  <a:ext uri="{0D108BD9-81ED-4DB2-BD59-A6C34878D82A}">
                    <a16:rowId xmlns:a16="http://schemas.microsoft.com/office/drawing/2014/main" xmlns="" val="2969555091"/>
                  </a:ext>
                </a:extLst>
              </a:tr>
              <a:tr h="606447">
                <a:tc>
                  <a:txBody>
                    <a:bodyPr/>
                    <a:lstStyle/>
                    <a:p>
                      <a:endParaRPr lang="zh-CN" altLang="en-US"/>
                    </a:p>
                  </a:txBody>
                  <a:tcPr/>
                </a:tc>
                <a:extLst>
                  <a:ext uri="{0D108BD9-81ED-4DB2-BD59-A6C34878D82A}">
                    <a16:rowId xmlns:a16="http://schemas.microsoft.com/office/drawing/2014/main" xmlns="" val="2286163429"/>
                  </a:ext>
                </a:extLst>
              </a:tr>
              <a:tr h="606447">
                <a:tc>
                  <a:txBody>
                    <a:bodyPr/>
                    <a:lstStyle/>
                    <a:p>
                      <a:endParaRPr lang="zh-CN" altLang="en-US"/>
                    </a:p>
                  </a:txBody>
                  <a:tcPr/>
                </a:tc>
                <a:extLst>
                  <a:ext uri="{0D108BD9-81ED-4DB2-BD59-A6C34878D82A}">
                    <a16:rowId xmlns:a16="http://schemas.microsoft.com/office/drawing/2014/main" xmlns="" val="88326667"/>
                  </a:ext>
                </a:extLst>
              </a:tr>
              <a:tr h="606447">
                <a:tc>
                  <a:txBody>
                    <a:bodyPr/>
                    <a:lstStyle/>
                    <a:p>
                      <a:endParaRPr lang="zh-CN" altLang="en-US"/>
                    </a:p>
                  </a:txBody>
                  <a:tcPr/>
                </a:tc>
                <a:extLst>
                  <a:ext uri="{0D108BD9-81ED-4DB2-BD59-A6C34878D82A}">
                    <a16:rowId xmlns:a16="http://schemas.microsoft.com/office/drawing/2014/main" xmlns="" val="4198782376"/>
                  </a:ext>
                </a:extLst>
              </a:tr>
              <a:tr h="606447">
                <a:tc>
                  <a:txBody>
                    <a:bodyPr/>
                    <a:lstStyle/>
                    <a:p>
                      <a:endParaRPr lang="zh-CN" altLang="en-US"/>
                    </a:p>
                  </a:txBody>
                  <a:tcPr/>
                </a:tc>
                <a:extLst>
                  <a:ext uri="{0D108BD9-81ED-4DB2-BD59-A6C34878D82A}">
                    <a16:rowId xmlns:a16="http://schemas.microsoft.com/office/drawing/2014/main" xmlns="" val="401194996"/>
                  </a:ext>
                </a:extLst>
              </a:tr>
              <a:tr h="606447">
                <a:tc>
                  <a:txBody>
                    <a:bodyPr/>
                    <a:lstStyle/>
                    <a:p>
                      <a:endParaRPr lang="zh-CN" altLang="en-US" dirty="0"/>
                    </a:p>
                  </a:txBody>
                  <a:tcPr/>
                </a:tc>
                <a:extLst>
                  <a:ext uri="{0D108BD9-81ED-4DB2-BD59-A6C34878D82A}">
                    <a16:rowId xmlns:a16="http://schemas.microsoft.com/office/drawing/2014/main" xmlns="" val="1360828660"/>
                  </a:ext>
                </a:extLst>
              </a:tr>
            </a:tbl>
          </a:graphicData>
        </a:graphic>
      </p:graphicFrame>
      <p:sp>
        <p:nvSpPr>
          <p:cNvPr id="33" name="文本框 32">
            <a:extLst>
              <a:ext uri="{FF2B5EF4-FFF2-40B4-BE49-F238E27FC236}">
                <a16:creationId xmlns:a16="http://schemas.microsoft.com/office/drawing/2014/main" xmlns="" id="{861B4A57-089C-4A59-9258-7A67484A7B1B}"/>
              </a:ext>
            </a:extLst>
          </p:cNvPr>
          <p:cNvSpPr txBox="1"/>
          <p:nvPr/>
        </p:nvSpPr>
        <p:spPr>
          <a:xfrm>
            <a:off x="10471067" y="369895"/>
            <a:ext cx="646331" cy="369332"/>
          </a:xfrm>
          <a:prstGeom prst="rect">
            <a:avLst/>
          </a:prstGeom>
          <a:noFill/>
        </p:spPr>
        <p:txBody>
          <a:bodyPr wrap="none" rtlCol="0">
            <a:spAutoFit/>
          </a:bodyPr>
          <a:lstStyle/>
          <a:p>
            <a:r>
              <a:rPr lang="zh-CN" altLang="en-US" dirty="0"/>
              <a:t>内存</a:t>
            </a:r>
          </a:p>
        </p:txBody>
      </p:sp>
      <p:graphicFrame>
        <p:nvGraphicFramePr>
          <p:cNvPr id="34" name="表格 33">
            <a:extLst>
              <a:ext uri="{FF2B5EF4-FFF2-40B4-BE49-F238E27FC236}">
                <a16:creationId xmlns:a16="http://schemas.microsoft.com/office/drawing/2014/main" xmlns="" id="{23708A97-A500-4261-AEAD-F1621F4BF579}"/>
              </a:ext>
            </a:extLst>
          </p:cNvPr>
          <p:cNvGraphicFramePr>
            <a:graphicFrameLocks noGrp="1"/>
          </p:cNvGraphicFramePr>
          <p:nvPr>
            <p:extLst>
              <p:ext uri="{D42A27DB-BD31-4B8C-83A1-F6EECF244321}">
                <p14:modId xmlns:p14="http://schemas.microsoft.com/office/powerpoint/2010/main" val="4228092865"/>
              </p:ext>
            </p:extLst>
          </p:nvPr>
        </p:nvGraphicFramePr>
        <p:xfrm>
          <a:off x="11223108" y="876518"/>
          <a:ext cx="555035" cy="4851576"/>
        </p:xfrm>
        <a:graphic>
          <a:graphicData uri="http://schemas.openxmlformats.org/drawingml/2006/table">
            <a:tbl>
              <a:tblPr firstRow="1" bandRow="1">
                <a:tableStyleId>{2D5ABB26-0587-4C30-8999-92F81FD0307C}</a:tableStyleId>
              </a:tblPr>
              <a:tblGrid>
                <a:gridCol w="555035">
                  <a:extLst>
                    <a:ext uri="{9D8B030D-6E8A-4147-A177-3AD203B41FA5}">
                      <a16:colId xmlns:a16="http://schemas.microsoft.com/office/drawing/2014/main" xmlns="" val="864398206"/>
                    </a:ext>
                  </a:extLst>
                </a:gridCol>
              </a:tblGrid>
              <a:tr h="606447">
                <a:tc>
                  <a:txBody>
                    <a:bodyPr/>
                    <a:lstStyle/>
                    <a:p>
                      <a:r>
                        <a:rPr lang="en-US" altLang="zh-CN" dirty="0"/>
                        <a:t>0</a:t>
                      </a:r>
                      <a:endParaRPr lang="zh-CN" altLang="en-US" dirty="0"/>
                    </a:p>
                  </a:txBody>
                  <a:tcPr/>
                </a:tc>
                <a:extLst>
                  <a:ext uri="{0D108BD9-81ED-4DB2-BD59-A6C34878D82A}">
                    <a16:rowId xmlns:a16="http://schemas.microsoft.com/office/drawing/2014/main" xmlns="" val="2616490596"/>
                  </a:ext>
                </a:extLst>
              </a:tr>
              <a:tr h="606447">
                <a:tc>
                  <a:txBody>
                    <a:bodyPr/>
                    <a:lstStyle/>
                    <a:p>
                      <a:r>
                        <a:rPr lang="en-US" altLang="zh-CN" dirty="0"/>
                        <a:t>1</a:t>
                      </a:r>
                      <a:endParaRPr lang="zh-CN" altLang="en-US" dirty="0"/>
                    </a:p>
                  </a:txBody>
                  <a:tcPr/>
                </a:tc>
                <a:extLst>
                  <a:ext uri="{0D108BD9-81ED-4DB2-BD59-A6C34878D82A}">
                    <a16:rowId xmlns:a16="http://schemas.microsoft.com/office/drawing/2014/main" xmlns="" val="1418947857"/>
                  </a:ext>
                </a:extLst>
              </a:tr>
              <a:tr h="606447">
                <a:tc>
                  <a:txBody>
                    <a:bodyPr/>
                    <a:lstStyle/>
                    <a:p>
                      <a:r>
                        <a:rPr lang="en-US" altLang="zh-CN" dirty="0"/>
                        <a:t>2</a:t>
                      </a:r>
                      <a:endParaRPr lang="zh-CN" altLang="en-US" dirty="0"/>
                    </a:p>
                  </a:txBody>
                  <a:tcPr/>
                </a:tc>
                <a:extLst>
                  <a:ext uri="{0D108BD9-81ED-4DB2-BD59-A6C34878D82A}">
                    <a16:rowId xmlns:a16="http://schemas.microsoft.com/office/drawing/2014/main" xmlns="" val="2356193397"/>
                  </a:ext>
                </a:extLst>
              </a:tr>
              <a:tr h="606447">
                <a:tc>
                  <a:txBody>
                    <a:bodyPr/>
                    <a:lstStyle/>
                    <a:p>
                      <a:r>
                        <a:rPr lang="en-US" altLang="zh-CN" dirty="0"/>
                        <a:t>3</a:t>
                      </a:r>
                      <a:endParaRPr lang="zh-CN" altLang="en-US" dirty="0"/>
                    </a:p>
                  </a:txBody>
                  <a:tcPr/>
                </a:tc>
                <a:extLst>
                  <a:ext uri="{0D108BD9-81ED-4DB2-BD59-A6C34878D82A}">
                    <a16:rowId xmlns:a16="http://schemas.microsoft.com/office/drawing/2014/main" xmlns="" val="1427506893"/>
                  </a:ext>
                </a:extLst>
              </a:tr>
              <a:tr h="606447">
                <a:tc>
                  <a:txBody>
                    <a:bodyPr/>
                    <a:lstStyle/>
                    <a:p>
                      <a:r>
                        <a:rPr lang="en-US" altLang="zh-CN" dirty="0"/>
                        <a:t>4</a:t>
                      </a:r>
                      <a:endParaRPr lang="zh-CN" altLang="en-US" dirty="0"/>
                    </a:p>
                  </a:txBody>
                  <a:tcPr/>
                </a:tc>
                <a:extLst>
                  <a:ext uri="{0D108BD9-81ED-4DB2-BD59-A6C34878D82A}">
                    <a16:rowId xmlns:a16="http://schemas.microsoft.com/office/drawing/2014/main" xmlns="" val="1363913561"/>
                  </a:ext>
                </a:extLst>
              </a:tr>
              <a:tr h="606447">
                <a:tc>
                  <a:txBody>
                    <a:bodyPr/>
                    <a:lstStyle/>
                    <a:p>
                      <a:r>
                        <a:rPr lang="en-US" altLang="zh-CN" dirty="0"/>
                        <a:t>5</a:t>
                      </a:r>
                      <a:endParaRPr lang="zh-CN" altLang="en-US" dirty="0"/>
                    </a:p>
                  </a:txBody>
                  <a:tcPr/>
                </a:tc>
                <a:extLst>
                  <a:ext uri="{0D108BD9-81ED-4DB2-BD59-A6C34878D82A}">
                    <a16:rowId xmlns:a16="http://schemas.microsoft.com/office/drawing/2014/main" xmlns="" val="1354948151"/>
                  </a:ext>
                </a:extLst>
              </a:tr>
              <a:tr h="606447">
                <a:tc>
                  <a:txBody>
                    <a:bodyPr/>
                    <a:lstStyle/>
                    <a:p>
                      <a:r>
                        <a:rPr lang="en-US" altLang="zh-CN" dirty="0"/>
                        <a:t>6</a:t>
                      </a:r>
                      <a:endParaRPr lang="zh-CN" altLang="en-US" dirty="0"/>
                    </a:p>
                  </a:txBody>
                  <a:tcPr/>
                </a:tc>
                <a:extLst>
                  <a:ext uri="{0D108BD9-81ED-4DB2-BD59-A6C34878D82A}">
                    <a16:rowId xmlns:a16="http://schemas.microsoft.com/office/drawing/2014/main" xmlns="" val="788907087"/>
                  </a:ext>
                </a:extLst>
              </a:tr>
              <a:tr h="606447">
                <a:tc>
                  <a:txBody>
                    <a:bodyPr/>
                    <a:lstStyle/>
                    <a:p>
                      <a:r>
                        <a:rPr lang="en-US" altLang="zh-CN" dirty="0"/>
                        <a:t>7</a:t>
                      </a:r>
                      <a:endParaRPr lang="zh-CN" altLang="en-US" dirty="0"/>
                    </a:p>
                  </a:txBody>
                  <a:tcPr/>
                </a:tc>
                <a:extLst>
                  <a:ext uri="{0D108BD9-81ED-4DB2-BD59-A6C34878D82A}">
                    <a16:rowId xmlns:a16="http://schemas.microsoft.com/office/drawing/2014/main" xmlns="" val="23962881"/>
                  </a:ext>
                </a:extLst>
              </a:tr>
            </a:tbl>
          </a:graphicData>
        </a:graphic>
      </p:graphicFrame>
      <p:cxnSp>
        <p:nvCxnSpPr>
          <p:cNvPr id="36" name="直接箭头连接符 35">
            <a:extLst>
              <a:ext uri="{FF2B5EF4-FFF2-40B4-BE49-F238E27FC236}">
                <a16:creationId xmlns:a16="http://schemas.microsoft.com/office/drawing/2014/main" xmlns="" id="{04575CC2-D584-4090-8475-98158DCA5F69}"/>
              </a:ext>
            </a:extLst>
          </p:cNvPr>
          <p:cNvCxnSpPr/>
          <p:nvPr/>
        </p:nvCxnSpPr>
        <p:spPr>
          <a:xfrm>
            <a:off x="8903093" y="1443841"/>
            <a:ext cx="1490506" cy="938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xmlns="" id="{74FFEAFA-B8B7-42AA-B974-A216FE80FACC}"/>
              </a:ext>
            </a:extLst>
          </p:cNvPr>
          <p:cNvCxnSpPr/>
          <p:nvPr/>
        </p:nvCxnSpPr>
        <p:spPr>
          <a:xfrm>
            <a:off x="8908330" y="2075545"/>
            <a:ext cx="1485269" cy="1411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xmlns="" id="{3FE4F0A7-AF89-4FE3-A211-6F5F24B4C80D}"/>
              </a:ext>
            </a:extLst>
          </p:cNvPr>
          <p:cNvCxnSpPr/>
          <p:nvPr/>
        </p:nvCxnSpPr>
        <p:spPr>
          <a:xfrm>
            <a:off x="8895834" y="2732081"/>
            <a:ext cx="1514950" cy="1393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xmlns="" id="{1A507E17-4508-44B6-BBA2-6EA9050D59D5}"/>
              </a:ext>
            </a:extLst>
          </p:cNvPr>
          <p:cNvCxnSpPr/>
          <p:nvPr/>
        </p:nvCxnSpPr>
        <p:spPr>
          <a:xfrm>
            <a:off x="8908330" y="3429000"/>
            <a:ext cx="1485269" cy="18654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3939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p:txBody>
          <a:bodyPr/>
          <a:lstStyle/>
          <a:p>
            <a:r>
              <a:rPr kumimoji="1" lang="zh-CN" altLang="en-US" dirty="0"/>
              <a:t>问题探讨</a:t>
            </a:r>
          </a:p>
        </p:txBody>
      </p:sp>
      <p:sp>
        <p:nvSpPr>
          <p:cNvPr id="4" name="文本占位符 3"/>
          <p:cNvSpPr>
            <a:spLocks noGrp="1"/>
          </p:cNvSpPr>
          <p:nvPr>
            <p:ph type="body" sz="quarter" idx="13"/>
          </p:nvPr>
        </p:nvSpPr>
        <p:spPr/>
        <p:txBody>
          <a:bodyPr/>
          <a:lstStyle/>
          <a:p>
            <a:r>
              <a:rPr lang="zh-CN" altLang="en-US" dirty="0"/>
              <a:t>主要问题</a:t>
            </a:r>
            <a:r>
              <a:rPr lang="en-US" altLang="zh-CN" dirty="0"/>
              <a:t>-Problems</a:t>
            </a:r>
            <a:endParaRPr lang="zh-CN" altLang="en-US" dirty="0"/>
          </a:p>
        </p:txBody>
      </p:sp>
      <p:sp>
        <p:nvSpPr>
          <p:cNvPr id="5" name="文本框 8"/>
          <p:cNvSpPr txBox="1"/>
          <p:nvPr/>
        </p:nvSpPr>
        <p:spPr>
          <a:xfrm>
            <a:off x="817865" y="2074557"/>
            <a:ext cx="4483339" cy="20226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130000"/>
              </a:lnSpc>
            </a:pPr>
            <a:r>
              <a:rPr lang="zh-CN" altLang="en-US" sz="1400" dirty="0">
                <a:solidFill>
                  <a:schemeClr val="tx1">
                    <a:lumMod val="85000"/>
                    <a:lumOff val="15000"/>
                  </a:schemeClr>
                </a:solidFill>
                <a:latin typeface="Century Gothic"/>
                <a:ea typeface="微软雅黑"/>
              </a:rPr>
              <a:t>分页管理方式是</a:t>
            </a:r>
            <a:r>
              <a:rPr lang="zh-CN" altLang="en-US" sz="1400" b="1" dirty="0">
                <a:solidFill>
                  <a:schemeClr val="tx1">
                    <a:lumMod val="85000"/>
                    <a:lumOff val="15000"/>
                  </a:schemeClr>
                </a:solidFill>
                <a:latin typeface="Century Gothic"/>
                <a:ea typeface="微软雅黑"/>
              </a:rPr>
              <a:t>从计算机的角度考虑设计</a:t>
            </a:r>
            <a:r>
              <a:rPr lang="zh-CN" altLang="en-US" sz="1400" dirty="0">
                <a:solidFill>
                  <a:schemeClr val="tx1">
                    <a:lumMod val="85000"/>
                    <a:lumOff val="15000"/>
                  </a:schemeClr>
                </a:solidFill>
                <a:latin typeface="Century Gothic"/>
                <a:ea typeface="微软雅黑"/>
              </a:rPr>
              <a:t>的，以提高内存的利用率，提升计算机的性能，且分页通过硬件机制实现，对用户完全透明，而分段管理方式的提出则是</a:t>
            </a:r>
            <a:r>
              <a:rPr lang="zh-CN" altLang="en-US" sz="1400" b="1" dirty="0">
                <a:solidFill>
                  <a:schemeClr val="tx1">
                    <a:lumMod val="85000"/>
                    <a:lumOff val="15000"/>
                  </a:schemeClr>
                </a:solidFill>
                <a:latin typeface="Century Gothic"/>
                <a:ea typeface="微软雅黑"/>
              </a:rPr>
              <a:t>考虑到了用户和程序员</a:t>
            </a:r>
            <a:r>
              <a:rPr lang="zh-CN" altLang="en-US" sz="1400" dirty="0">
                <a:solidFill>
                  <a:schemeClr val="tx1">
                    <a:lumMod val="85000"/>
                    <a:lumOff val="15000"/>
                  </a:schemeClr>
                </a:solidFill>
                <a:latin typeface="Century Gothic"/>
                <a:ea typeface="微软雅黑"/>
              </a:rPr>
              <a:t>，以满足方便编程、信息保护和共享、动态增长及动态链接等多方面的需要</a:t>
            </a:r>
            <a:endParaRPr lang="en-US" altLang="zh-CN" sz="1400" dirty="0">
              <a:solidFill>
                <a:schemeClr val="tx1">
                  <a:lumMod val="85000"/>
                  <a:lumOff val="15000"/>
                </a:schemeClr>
              </a:solidFill>
              <a:latin typeface="Century Gothic"/>
              <a:ea typeface="微软雅黑"/>
            </a:endParaRPr>
          </a:p>
          <a:p>
            <a:pPr defTabSz="457200">
              <a:lnSpc>
                <a:spcPct val="130000"/>
              </a:lnSpc>
            </a:pPr>
            <a:r>
              <a:rPr lang="zh-CN" altLang="en-US" sz="1400" dirty="0">
                <a:solidFill>
                  <a:schemeClr val="tx1">
                    <a:lumMod val="85000"/>
                    <a:lumOff val="15000"/>
                  </a:schemeClr>
                </a:solidFill>
                <a:latin typeface="Century Gothic"/>
                <a:ea typeface="微软雅黑"/>
              </a:rPr>
              <a:t>段号和段内偏移量必须由用户显示提供，在高级程序设计语言中，这个工作由编译器完成</a:t>
            </a:r>
          </a:p>
        </p:txBody>
      </p:sp>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10972"/>
          <a:stretch>
            <a:fillRect/>
          </a:stretch>
        </p:blipFill>
        <p:spPr>
          <a:xfrm>
            <a:off x="6077890" y="1848341"/>
            <a:ext cx="5801594" cy="3258305"/>
          </a:xfrm>
          <a:prstGeom prst="roundRect">
            <a:avLst>
              <a:gd name="adj" fmla="val 3555"/>
            </a:avLst>
          </a:prstGeom>
          <a:solidFill>
            <a:srgbClr val="FFFFFF">
              <a:shade val="85000"/>
            </a:srgbClr>
          </a:solidFill>
          <a:ln>
            <a:noFill/>
          </a:ln>
          <a:effectLst>
            <a:reflection blurRad="12700" stA="38000" endPos="28000" dist="5000" dir="5400000" sy="-100000" algn="bl" rotWithShape="0"/>
          </a:effectLst>
        </p:spPr>
      </p:pic>
      <p:sp>
        <p:nvSpPr>
          <p:cNvPr id="10" name="矩形 9"/>
          <p:cNvSpPr/>
          <p:nvPr/>
        </p:nvSpPr>
        <p:spPr>
          <a:xfrm>
            <a:off x="6077890" y="4318318"/>
            <a:ext cx="5801593" cy="452432"/>
          </a:xfrm>
          <a:prstGeom prst="rect">
            <a:avLst/>
          </a:prstGeom>
          <a:solidFill>
            <a:schemeClr val="accent4"/>
          </a:solidFill>
        </p:spPr>
        <p:txBody>
          <a:bodyPr wrap="square">
            <a:spAutoFit/>
          </a:bodyPr>
          <a:lstStyle/>
          <a:p>
            <a:pPr lvl="0" algn="ctr">
              <a:lnSpc>
                <a:spcPct val="130000"/>
              </a:lnSpc>
            </a:pPr>
            <a:r>
              <a:rPr lang="zh-CN" altLang="en-US" b="1" dirty="0">
                <a:solidFill>
                  <a:schemeClr val="tx1">
                    <a:lumMod val="85000"/>
                    <a:lumOff val="15000"/>
                  </a:schemeClr>
                </a:solidFill>
              </a:rPr>
              <a:t>点击此处添加标题</a:t>
            </a:r>
            <a:endParaRPr lang="en-US" altLang="zh-CN" b="1" dirty="0">
              <a:solidFill>
                <a:schemeClr val="tx1">
                  <a:lumMod val="85000"/>
                  <a:lumOff val="15000"/>
                </a:schemeClr>
              </a:solidFill>
            </a:endParaRPr>
          </a:p>
        </p:txBody>
      </p:sp>
      <p:sp>
        <p:nvSpPr>
          <p:cNvPr id="13" name="矩形 12">
            <a:extLst>
              <a:ext uri="{FF2B5EF4-FFF2-40B4-BE49-F238E27FC236}">
                <a16:creationId xmlns:a16="http://schemas.microsoft.com/office/drawing/2014/main" xmlns="" id="{8CDFCDA7-2793-4DD4-89E0-F4E2E0F01501}"/>
              </a:ext>
            </a:extLst>
          </p:cNvPr>
          <p:cNvSpPr/>
          <p:nvPr/>
        </p:nvSpPr>
        <p:spPr>
          <a:xfrm>
            <a:off x="824150" y="1592558"/>
            <a:ext cx="3416320" cy="417358"/>
          </a:xfrm>
          <a:prstGeom prst="rect">
            <a:avLst/>
          </a:prstGeom>
        </p:spPr>
        <p:txBody>
          <a:bodyPr wrap="none">
            <a:spAutoFit/>
          </a:bodyPr>
          <a:lstStyle/>
          <a:p>
            <a:pPr lvl="0">
              <a:lnSpc>
                <a:spcPct val="130000"/>
              </a:lnSpc>
            </a:pPr>
            <a:r>
              <a:rPr lang="zh-CN" altLang="en-US" b="1" dirty="0">
                <a:solidFill>
                  <a:schemeClr val="accent3"/>
                </a:solidFill>
              </a:rPr>
              <a:t>基本分段存储管理方式的引入：</a:t>
            </a:r>
            <a:endParaRPr lang="en-US" altLang="zh-CN" b="1" dirty="0">
              <a:solidFill>
                <a:schemeClr val="accent3"/>
              </a:solidFill>
            </a:endParaRPr>
          </a:p>
        </p:txBody>
      </p:sp>
    </p:spTree>
    <p:extLst>
      <p:ext uri="{BB962C8B-B14F-4D97-AF65-F5344CB8AC3E}">
        <p14:creationId xmlns:p14="http://schemas.microsoft.com/office/powerpoint/2010/main" val="1730173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endParaRPr kumimoji="1" lang="zh-CN" altLang="en-US" dirty="0"/>
          </a:p>
        </p:txBody>
      </p:sp>
      <p:sp>
        <p:nvSpPr>
          <p:cNvPr id="4" name="文本占位符 3"/>
          <p:cNvSpPr>
            <a:spLocks noGrp="1"/>
          </p:cNvSpPr>
          <p:nvPr>
            <p:ph type="body" sz="quarter" idx="13"/>
          </p:nvPr>
        </p:nvSpPr>
        <p:spPr/>
        <p:txBody>
          <a:bodyPr/>
          <a:lstStyle/>
          <a:p>
            <a:r>
              <a:rPr lang="zh-CN" altLang="en-US" dirty="0"/>
              <a:t>研究假设</a:t>
            </a:r>
            <a:r>
              <a:rPr lang="en-US" altLang="zh-CN" dirty="0"/>
              <a:t>-Hypothesis</a:t>
            </a:r>
            <a:endParaRPr lang="zh-CN" altLang="en-US" dirty="0"/>
          </a:p>
        </p:txBody>
      </p:sp>
      <p:sp>
        <p:nvSpPr>
          <p:cNvPr id="21" name="椭圆 20"/>
          <p:cNvSpPr>
            <a:spLocks noChangeAspect="1"/>
          </p:cNvSpPr>
          <p:nvPr/>
        </p:nvSpPr>
        <p:spPr>
          <a:xfrm>
            <a:off x="1632369" y="3186040"/>
            <a:ext cx="2520000" cy="252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1912369" y="3466040"/>
            <a:ext cx="1960000" cy="196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2192369" y="3746040"/>
            <a:ext cx="1400000" cy="140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2472369" y="4026040"/>
            <a:ext cx="840000" cy="84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饼形 7"/>
          <p:cNvSpPr>
            <a:spLocks noChangeAspect="1"/>
          </p:cNvSpPr>
          <p:nvPr/>
        </p:nvSpPr>
        <p:spPr>
          <a:xfrm>
            <a:off x="1092369" y="2646040"/>
            <a:ext cx="3600000" cy="3600000"/>
          </a:xfrm>
          <a:prstGeom prst="pie">
            <a:avLst>
              <a:gd name="adj1" fmla="val 16891099"/>
              <a:gd name="adj2" fmla="val 1838917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饼形 8"/>
          <p:cNvSpPr>
            <a:spLocks noChangeAspect="1"/>
          </p:cNvSpPr>
          <p:nvPr/>
        </p:nvSpPr>
        <p:spPr>
          <a:xfrm>
            <a:off x="1452369" y="3006040"/>
            <a:ext cx="2880000" cy="2880000"/>
          </a:xfrm>
          <a:prstGeom prst="pie">
            <a:avLst>
              <a:gd name="adj1" fmla="val 18800821"/>
              <a:gd name="adj2" fmla="val 2048707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饼形 9"/>
          <p:cNvSpPr>
            <a:spLocks noChangeAspect="1"/>
          </p:cNvSpPr>
          <p:nvPr/>
        </p:nvSpPr>
        <p:spPr>
          <a:xfrm>
            <a:off x="1812369" y="3366040"/>
            <a:ext cx="2160000" cy="2160000"/>
          </a:xfrm>
          <a:prstGeom prst="pie">
            <a:avLst>
              <a:gd name="adj1" fmla="val 21086868"/>
              <a:gd name="adj2" fmla="val 1772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饼形 10"/>
          <p:cNvSpPr>
            <a:spLocks noChangeAspect="1"/>
          </p:cNvSpPr>
          <p:nvPr/>
        </p:nvSpPr>
        <p:spPr>
          <a:xfrm>
            <a:off x="1992369" y="3546040"/>
            <a:ext cx="1800000" cy="1800000"/>
          </a:xfrm>
          <a:prstGeom prst="pie">
            <a:avLst>
              <a:gd name="adj1" fmla="val 2573177"/>
              <a:gd name="adj2" fmla="val 630420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3" name="组 42"/>
          <p:cNvGrpSpPr/>
          <p:nvPr/>
        </p:nvGrpSpPr>
        <p:grpSpPr>
          <a:xfrm>
            <a:off x="5665677" y="2305029"/>
            <a:ext cx="4893954" cy="1762021"/>
            <a:chOff x="5268618" y="2424664"/>
            <a:chExt cx="4893954" cy="1762021"/>
          </a:xfrm>
        </p:grpSpPr>
        <p:sp>
          <p:nvSpPr>
            <p:cNvPr id="35" name="文本框 8"/>
            <p:cNvSpPr txBox="1"/>
            <p:nvPr/>
          </p:nvSpPr>
          <p:spPr>
            <a:xfrm>
              <a:off x="5268618" y="2721284"/>
              <a:ext cx="4893954" cy="146540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rPr>
                <a:t>按照用户进程中的自然段划分逻辑空间，比如一个进程有主程序，两个子程序，栈和一段数据组成，就可以把这个进程分为五个段，每段从</a:t>
              </a:r>
              <a:r>
                <a:rPr lang="en-US" altLang="zh-CN" sz="1400" dirty="0">
                  <a:solidFill>
                    <a:schemeClr val="tx1">
                      <a:lumMod val="85000"/>
                      <a:lumOff val="15000"/>
                    </a:schemeClr>
                  </a:solidFill>
                </a:rPr>
                <a:t>0</a:t>
              </a:r>
              <a:r>
                <a:rPr lang="zh-CN" altLang="en-US" sz="1400" dirty="0">
                  <a:solidFill>
                    <a:schemeClr val="tx1">
                      <a:lumMod val="85000"/>
                      <a:lumOff val="15000"/>
                    </a:schemeClr>
                  </a:solidFill>
                </a:rPr>
                <a:t>开始编址，并为每段分配一段连续的地址空间（</a:t>
              </a:r>
              <a:r>
                <a:rPr lang="zh-CN" altLang="en-US" sz="1400" b="1" dirty="0">
                  <a:solidFill>
                    <a:schemeClr val="tx1">
                      <a:lumMod val="85000"/>
                      <a:lumOff val="15000"/>
                    </a:schemeClr>
                  </a:solidFill>
                </a:rPr>
                <a:t>基本分段要求段内地址空间连续，段与段之间不要求连续</a:t>
              </a:r>
              <a:r>
                <a:rPr lang="zh-CN" altLang="en-US" sz="1400" dirty="0">
                  <a:solidFill>
                    <a:schemeClr val="tx1">
                      <a:lumMod val="85000"/>
                      <a:lumOff val="15000"/>
                    </a:schemeClr>
                  </a:solidFill>
                </a:rPr>
                <a:t>）</a:t>
              </a:r>
              <a:endParaRPr lang="en-US" altLang="zh-CN" sz="1400" dirty="0">
                <a:solidFill>
                  <a:schemeClr val="tx1">
                    <a:lumMod val="85000"/>
                    <a:lumOff val="15000"/>
                  </a:schemeClr>
                </a:solidFill>
              </a:endParaRPr>
            </a:p>
          </p:txBody>
        </p:sp>
        <p:sp>
          <p:nvSpPr>
            <p:cNvPr id="36" name="矩形 35"/>
            <p:cNvSpPr/>
            <p:nvPr/>
          </p:nvSpPr>
          <p:spPr>
            <a:xfrm>
              <a:off x="5268618" y="2424664"/>
              <a:ext cx="1338828" cy="369332"/>
            </a:xfrm>
            <a:prstGeom prst="rect">
              <a:avLst/>
            </a:prstGeom>
          </p:spPr>
          <p:txBody>
            <a:bodyPr wrap="none">
              <a:spAutoFit/>
            </a:bodyPr>
            <a:lstStyle/>
            <a:p>
              <a:pPr lvl="0"/>
              <a:r>
                <a:rPr lang="zh-CN" altLang="en-US" b="1" dirty="0">
                  <a:solidFill>
                    <a:schemeClr val="accent1"/>
                  </a:solidFill>
                </a:rPr>
                <a:t>如何分段？</a:t>
              </a:r>
              <a:endParaRPr lang="en-US" altLang="zh-CN" b="1" dirty="0">
                <a:solidFill>
                  <a:schemeClr val="accent1"/>
                </a:solidFill>
              </a:endParaRPr>
            </a:p>
          </p:txBody>
        </p:sp>
      </p:grpSp>
      <p:sp>
        <p:nvSpPr>
          <p:cNvPr id="31" name="矩形 30">
            <a:extLst>
              <a:ext uri="{FF2B5EF4-FFF2-40B4-BE49-F238E27FC236}">
                <a16:creationId xmlns:a16="http://schemas.microsoft.com/office/drawing/2014/main" xmlns="" id="{D64F5884-8095-4B7B-9271-2A3C2BD4B3A9}"/>
              </a:ext>
            </a:extLst>
          </p:cNvPr>
          <p:cNvSpPr/>
          <p:nvPr/>
        </p:nvSpPr>
        <p:spPr>
          <a:xfrm>
            <a:off x="1812369" y="1431960"/>
            <a:ext cx="2492990" cy="417358"/>
          </a:xfrm>
          <a:prstGeom prst="rect">
            <a:avLst/>
          </a:prstGeom>
        </p:spPr>
        <p:txBody>
          <a:bodyPr wrap="none">
            <a:spAutoFit/>
          </a:bodyPr>
          <a:lstStyle/>
          <a:p>
            <a:pPr lvl="0">
              <a:lnSpc>
                <a:spcPct val="130000"/>
              </a:lnSpc>
            </a:pPr>
            <a:r>
              <a:rPr lang="zh-CN" altLang="en-US" b="1" dirty="0">
                <a:solidFill>
                  <a:schemeClr val="tx1">
                    <a:lumMod val="85000"/>
                    <a:lumOff val="15000"/>
                  </a:schemeClr>
                </a:solidFill>
              </a:rPr>
              <a:t>基本分段存储管理方式</a:t>
            </a:r>
            <a:endParaRPr lang="en-US" altLang="zh-CN" b="1" dirty="0">
              <a:solidFill>
                <a:schemeClr val="tx1">
                  <a:lumMod val="85000"/>
                  <a:lumOff val="15000"/>
                </a:schemeClr>
              </a:solidFill>
            </a:endParaRPr>
          </a:p>
        </p:txBody>
      </p:sp>
    </p:spTree>
    <p:extLst>
      <p:ext uri="{BB962C8B-B14F-4D97-AF65-F5344CB8AC3E}">
        <p14:creationId xmlns:p14="http://schemas.microsoft.com/office/powerpoint/2010/main" val="1465101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zh-CN" altLang="en-US" dirty="0"/>
              <a:t>方法工具</a:t>
            </a:r>
          </a:p>
        </p:txBody>
      </p:sp>
      <p:sp>
        <p:nvSpPr>
          <p:cNvPr id="4" name="文本占位符 3"/>
          <p:cNvSpPr>
            <a:spLocks noGrp="1"/>
          </p:cNvSpPr>
          <p:nvPr>
            <p:ph type="body" sz="quarter" idx="13"/>
          </p:nvPr>
        </p:nvSpPr>
        <p:spPr/>
        <p:txBody>
          <a:bodyPr/>
          <a:lstStyle/>
          <a:p>
            <a:r>
              <a:rPr lang="zh-CN" altLang="en-US" dirty="0"/>
              <a:t>研究假设</a:t>
            </a:r>
            <a:r>
              <a:rPr lang="en-US" altLang="zh-CN" dirty="0"/>
              <a:t>-Hypothesis</a:t>
            </a:r>
            <a:endParaRPr lang="zh-CN" altLang="en-US" dirty="0"/>
          </a:p>
        </p:txBody>
      </p:sp>
      <p:graphicFrame>
        <p:nvGraphicFramePr>
          <p:cNvPr id="5" name="表格 4">
            <a:extLst>
              <a:ext uri="{FF2B5EF4-FFF2-40B4-BE49-F238E27FC236}">
                <a16:creationId xmlns:a16="http://schemas.microsoft.com/office/drawing/2014/main" xmlns="" id="{180CB024-5445-4718-822F-4CDE077F390C}"/>
              </a:ext>
            </a:extLst>
          </p:cNvPr>
          <p:cNvGraphicFramePr>
            <a:graphicFrameLocks noGrp="1"/>
          </p:cNvGraphicFramePr>
          <p:nvPr>
            <p:extLst>
              <p:ext uri="{D42A27DB-BD31-4B8C-83A1-F6EECF244321}">
                <p14:modId xmlns:p14="http://schemas.microsoft.com/office/powerpoint/2010/main" val="3221264723"/>
              </p:ext>
            </p:extLst>
          </p:nvPr>
        </p:nvGraphicFramePr>
        <p:xfrm>
          <a:off x="2032000" y="1483428"/>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xmlns="" val="1978377507"/>
                    </a:ext>
                  </a:extLst>
                </a:gridCol>
                <a:gridCol w="4064000">
                  <a:extLst>
                    <a:ext uri="{9D8B030D-6E8A-4147-A177-3AD203B41FA5}">
                      <a16:colId xmlns:a16="http://schemas.microsoft.com/office/drawing/2014/main" xmlns="" val="811863317"/>
                    </a:ext>
                  </a:extLst>
                </a:gridCol>
              </a:tblGrid>
              <a:tr h="370840">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xmlns="" val="1496706291"/>
                  </a:ext>
                </a:extLst>
              </a:tr>
              <a:tr h="370840">
                <a:tc>
                  <a:txBody>
                    <a:bodyPr/>
                    <a:lstStyle/>
                    <a:p>
                      <a:r>
                        <a:rPr lang="en-US" altLang="zh-CN" dirty="0"/>
                        <a:t>                       </a:t>
                      </a:r>
                      <a:r>
                        <a:rPr lang="zh-CN" altLang="en-US" dirty="0"/>
                        <a:t>段号</a:t>
                      </a:r>
                      <a:r>
                        <a:rPr lang="en-US" altLang="zh-CN" dirty="0"/>
                        <a:t>S</a:t>
                      </a:r>
                      <a:endParaRPr lang="zh-CN" altLang="en-US" dirty="0"/>
                    </a:p>
                  </a:txBody>
                  <a:tcPr/>
                </a:tc>
                <a:tc>
                  <a:txBody>
                    <a:bodyPr/>
                    <a:lstStyle/>
                    <a:p>
                      <a:r>
                        <a:rPr lang="en-US" altLang="zh-CN" dirty="0"/>
                        <a:t>                  </a:t>
                      </a:r>
                      <a:r>
                        <a:rPr lang="zh-CN" altLang="en-US" dirty="0"/>
                        <a:t>段内偏移量</a:t>
                      </a:r>
                      <a:r>
                        <a:rPr lang="en-US" altLang="zh-CN" dirty="0"/>
                        <a:t>W</a:t>
                      </a:r>
                      <a:endParaRPr lang="zh-CN" altLang="en-US" dirty="0"/>
                    </a:p>
                  </a:txBody>
                  <a:tcPr/>
                </a:tc>
                <a:extLst>
                  <a:ext uri="{0D108BD9-81ED-4DB2-BD59-A6C34878D82A}">
                    <a16:rowId xmlns:a16="http://schemas.microsoft.com/office/drawing/2014/main" xmlns="" val="1379715540"/>
                  </a:ext>
                </a:extLst>
              </a:tr>
            </a:tbl>
          </a:graphicData>
        </a:graphic>
      </p:graphicFrame>
      <p:sp>
        <p:nvSpPr>
          <p:cNvPr id="6" name="文本框 5">
            <a:extLst>
              <a:ext uri="{FF2B5EF4-FFF2-40B4-BE49-F238E27FC236}">
                <a16:creationId xmlns:a16="http://schemas.microsoft.com/office/drawing/2014/main" xmlns="" id="{9BC7A602-AD51-46EC-9118-F4640BAAD4AB}"/>
              </a:ext>
            </a:extLst>
          </p:cNvPr>
          <p:cNvSpPr txBox="1"/>
          <p:nvPr/>
        </p:nvSpPr>
        <p:spPr>
          <a:xfrm>
            <a:off x="4556890" y="2473693"/>
            <a:ext cx="2954655" cy="369332"/>
          </a:xfrm>
          <a:prstGeom prst="rect">
            <a:avLst/>
          </a:prstGeom>
          <a:noFill/>
        </p:spPr>
        <p:txBody>
          <a:bodyPr wrap="none" rtlCol="0">
            <a:spAutoFit/>
          </a:bodyPr>
          <a:lstStyle/>
          <a:p>
            <a:r>
              <a:rPr lang="zh-CN" altLang="en-US" dirty="0"/>
              <a:t>分段系统中的逻辑地址结构</a:t>
            </a:r>
          </a:p>
        </p:txBody>
      </p:sp>
      <p:sp>
        <p:nvSpPr>
          <p:cNvPr id="7" name="文本框 6">
            <a:extLst>
              <a:ext uri="{FF2B5EF4-FFF2-40B4-BE49-F238E27FC236}">
                <a16:creationId xmlns:a16="http://schemas.microsoft.com/office/drawing/2014/main" xmlns="" id="{DB7D4E26-0A62-47D7-8863-A5EF4AB8E311}"/>
              </a:ext>
            </a:extLst>
          </p:cNvPr>
          <p:cNvSpPr txBox="1"/>
          <p:nvPr/>
        </p:nvSpPr>
        <p:spPr>
          <a:xfrm>
            <a:off x="10160000" y="1133354"/>
            <a:ext cx="319318" cy="369332"/>
          </a:xfrm>
          <a:prstGeom prst="rect">
            <a:avLst/>
          </a:prstGeom>
          <a:noFill/>
        </p:spPr>
        <p:txBody>
          <a:bodyPr wrap="none" rtlCol="0">
            <a:spAutoFit/>
          </a:bodyPr>
          <a:lstStyle/>
          <a:p>
            <a:r>
              <a:rPr lang="en-US" altLang="zh-CN" dirty="0"/>
              <a:t>0</a:t>
            </a:r>
            <a:endParaRPr lang="zh-CN" altLang="en-US" dirty="0"/>
          </a:p>
        </p:txBody>
      </p:sp>
      <p:sp>
        <p:nvSpPr>
          <p:cNvPr id="29" name="文本框 28">
            <a:extLst>
              <a:ext uri="{FF2B5EF4-FFF2-40B4-BE49-F238E27FC236}">
                <a16:creationId xmlns:a16="http://schemas.microsoft.com/office/drawing/2014/main" xmlns="" id="{ABF525AC-6983-47F8-A11B-69177FEA6FAF}"/>
              </a:ext>
            </a:extLst>
          </p:cNvPr>
          <p:cNvSpPr txBox="1"/>
          <p:nvPr/>
        </p:nvSpPr>
        <p:spPr>
          <a:xfrm>
            <a:off x="5855230" y="1082137"/>
            <a:ext cx="480229" cy="369332"/>
          </a:xfrm>
          <a:prstGeom prst="rect">
            <a:avLst/>
          </a:prstGeom>
          <a:noFill/>
        </p:spPr>
        <p:txBody>
          <a:bodyPr wrap="square" rtlCol="0">
            <a:spAutoFit/>
          </a:bodyPr>
          <a:lstStyle/>
          <a:p>
            <a:r>
              <a:rPr lang="en-US" altLang="zh-CN" dirty="0"/>
              <a:t>15</a:t>
            </a:r>
            <a:endParaRPr lang="zh-CN" altLang="en-US" dirty="0"/>
          </a:p>
        </p:txBody>
      </p:sp>
      <p:sp>
        <p:nvSpPr>
          <p:cNvPr id="31" name="文本框 30">
            <a:extLst>
              <a:ext uri="{FF2B5EF4-FFF2-40B4-BE49-F238E27FC236}">
                <a16:creationId xmlns:a16="http://schemas.microsoft.com/office/drawing/2014/main" xmlns="" id="{7E46CDC2-7DD6-46E2-802E-7EC3B6FFDC26}"/>
              </a:ext>
            </a:extLst>
          </p:cNvPr>
          <p:cNvSpPr txBox="1"/>
          <p:nvPr/>
        </p:nvSpPr>
        <p:spPr>
          <a:xfrm>
            <a:off x="1915810" y="1123725"/>
            <a:ext cx="453970" cy="369332"/>
          </a:xfrm>
          <a:prstGeom prst="rect">
            <a:avLst/>
          </a:prstGeom>
          <a:noFill/>
        </p:spPr>
        <p:txBody>
          <a:bodyPr wrap="none" rtlCol="0">
            <a:spAutoFit/>
          </a:bodyPr>
          <a:lstStyle/>
          <a:p>
            <a:r>
              <a:rPr lang="en-US" altLang="zh-CN" dirty="0"/>
              <a:t>31</a:t>
            </a:r>
            <a:endParaRPr lang="zh-CN" altLang="en-US" dirty="0"/>
          </a:p>
        </p:txBody>
      </p:sp>
      <p:graphicFrame>
        <p:nvGraphicFramePr>
          <p:cNvPr id="8" name="表格 7">
            <a:extLst>
              <a:ext uri="{FF2B5EF4-FFF2-40B4-BE49-F238E27FC236}">
                <a16:creationId xmlns:a16="http://schemas.microsoft.com/office/drawing/2014/main" xmlns="" id="{4435FD28-AE69-4704-97D8-8213DDF9330B}"/>
              </a:ext>
            </a:extLst>
          </p:cNvPr>
          <p:cNvGraphicFramePr>
            <a:graphicFrameLocks noGrp="1"/>
          </p:cNvGraphicFramePr>
          <p:nvPr>
            <p:extLst>
              <p:ext uri="{D42A27DB-BD31-4B8C-83A1-F6EECF244321}">
                <p14:modId xmlns:p14="http://schemas.microsoft.com/office/powerpoint/2010/main" val="3194220674"/>
              </p:ext>
            </p:extLst>
          </p:nvPr>
        </p:nvGraphicFramePr>
        <p:xfrm>
          <a:off x="2032001" y="3274409"/>
          <a:ext cx="8610861" cy="370840"/>
        </p:xfrm>
        <a:graphic>
          <a:graphicData uri="http://schemas.openxmlformats.org/drawingml/2006/table">
            <a:tbl>
              <a:tblPr firstRow="1" bandRow="1">
                <a:tableStyleId>{5C22544A-7EE6-4342-B048-85BDC9FD1C3A}</a:tableStyleId>
              </a:tblPr>
              <a:tblGrid>
                <a:gridCol w="2870287">
                  <a:extLst>
                    <a:ext uri="{9D8B030D-6E8A-4147-A177-3AD203B41FA5}">
                      <a16:colId xmlns:a16="http://schemas.microsoft.com/office/drawing/2014/main" xmlns="" val="3276313531"/>
                    </a:ext>
                  </a:extLst>
                </a:gridCol>
                <a:gridCol w="2870287">
                  <a:extLst>
                    <a:ext uri="{9D8B030D-6E8A-4147-A177-3AD203B41FA5}">
                      <a16:colId xmlns:a16="http://schemas.microsoft.com/office/drawing/2014/main" xmlns="" val="880720632"/>
                    </a:ext>
                  </a:extLst>
                </a:gridCol>
                <a:gridCol w="2870287">
                  <a:extLst>
                    <a:ext uri="{9D8B030D-6E8A-4147-A177-3AD203B41FA5}">
                      <a16:colId xmlns:a16="http://schemas.microsoft.com/office/drawing/2014/main" xmlns="" val="66956915"/>
                    </a:ext>
                  </a:extLst>
                </a:gridCol>
              </a:tblGrid>
              <a:tr h="370840">
                <a:tc>
                  <a:txBody>
                    <a:bodyPr/>
                    <a:lstStyle/>
                    <a:p>
                      <a:r>
                        <a:rPr lang="en-US" altLang="zh-CN" dirty="0"/>
                        <a:t>            </a:t>
                      </a:r>
                      <a:r>
                        <a:rPr lang="zh-CN" altLang="en-US" dirty="0"/>
                        <a:t>段号</a:t>
                      </a:r>
                    </a:p>
                  </a:txBody>
                  <a:tcPr/>
                </a:tc>
                <a:tc>
                  <a:txBody>
                    <a:bodyPr/>
                    <a:lstStyle/>
                    <a:p>
                      <a:r>
                        <a:rPr lang="en-US" altLang="zh-CN" dirty="0"/>
                        <a:t>               </a:t>
                      </a:r>
                      <a:r>
                        <a:rPr lang="zh-CN" altLang="en-US" dirty="0"/>
                        <a:t>段长</a:t>
                      </a:r>
                    </a:p>
                  </a:txBody>
                  <a:tcPr/>
                </a:tc>
                <a:tc>
                  <a:txBody>
                    <a:bodyPr/>
                    <a:lstStyle/>
                    <a:p>
                      <a:r>
                        <a:rPr lang="en-US" altLang="zh-CN" dirty="0"/>
                        <a:t>    </a:t>
                      </a:r>
                      <a:r>
                        <a:rPr lang="zh-CN" altLang="en-US" dirty="0"/>
                        <a:t>该段在主存的起始地址</a:t>
                      </a:r>
                    </a:p>
                  </a:txBody>
                  <a:tcPr/>
                </a:tc>
                <a:extLst>
                  <a:ext uri="{0D108BD9-81ED-4DB2-BD59-A6C34878D82A}">
                    <a16:rowId xmlns:a16="http://schemas.microsoft.com/office/drawing/2014/main" xmlns="" val="3287387935"/>
                  </a:ext>
                </a:extLst>
              </a:tr>
            </a:tbl>
          </a:graphicData>
        </a:graphic>
      </p:graphicFrame>
      <p:sp>
        <p:nvSpPr>
          <p:cNvPr id="9" name="文本框 8">
            <a:extLst>
              <a:ext uri="{FF2B5EF4-FFF2-40B4-BE49-F238E27FC236}">
                <a16:creationId xmlns:a16="http://schemas.microsoft.com/office/drawing/2014/main" xmlns="" id="{23DEBF16-8ABC-43F4-8E65-37E986FE1492}"/>
              </a:ext>
            </a:extLst>
          </p:cNvPr>
          <p:cNvSpPr txBox="1"/>
          <p:nvPr/>
        </p:nvSpPr>
        <p:spPr>
          <a:xfrm>
            <a:off x="5595635" y="4013706"/>
            <a:ext cx="877163" cy="369332"/>
          </a:xfrm>
          <a:prstGeom prst="rect">
            <a:avLst/>
          </a:prstGeom>
          <a:noFill/>
        </p:spPr>
        <p:txBody>
          <a:bodyPr wrap="none" rtlCol="0">
            <a:spAutoFit/>
          </a:bodyPr>
          <a:lstStyle/>
          <a:p>
            <a:r>
              <a:rPr lang="zh-CN" altLang="en-US" dirty="0"/>
              <a:t>段表项</a:t>
            </a:r>
          </a:p>
        </p:txBody>
      </p:sp>
      <p:sp>
        <p:nvSpPr>
          <p:cNvPr id="10" name="文本框 9">
            <a:extLst>
              <a:ext uri="{FF2B5EF4-FFF2-40B4-BE49-F238E27FC236}">
                <a16:creationId xmlns:a16="http://schemas.microsoft.com/office/drawing/2014/main" xmlns="" id="{FB88B19D-7968-4D12-A888-80743330011A}"/>
              </a:ext>
            </a:extLst>
          </p:cNvPr>
          <p:cNvSpPr txBox="1"/>
          <p:nvPr/>
        </p:nvSpPr>
        <p:spPr>
          <a:xfrm>
            <a:off x="2667786" y="5090474"/>
            <a:ext cx="9187130" cy="646331"/>
          </a:xfrm>
          <a:prstGeom prst="rect">
            <a:avLst/>
          </a:prstGeom>
          <a:noFill/>
        </p:spPr>
        <p:txBody>
          <a:bodyPr wrap="none" rtlCol="0">
            <a:spAutoFit/>
          </a:bodyPr>
          <a:lstStyle/>
          <a:p>
            <a:r>
              <a:rPr lang="zh-CN" altLang="en-US" dirty="0"/>
              <a:t>分段式管理内存每次从内存中取一次数据需要访问两次内存。找段表项的物理地址，再合</a:t>
            </a:r>
            <a:endParaRPr lang="en-US" altLang="zh-CN" dirty="0"/>
          </a:p>
          <a:p>
            <a:r>
              <a:rPr lang="zh-CN" altLang="en-US" dirty="0"/>
              <a:t>成要找的目标物理地址</a:t>
            </a:r>
          </a:p>
        </p:txBody>
      </p:sp>
    </p:spTree>
    <p:extLst>
      <p:ext uri="{BB962C8B-B14F-4D97-AF65-F5344CB8AC3E}">
        <p14:creationId xmlns:p14="http://schemas.microsoft.com/office/powerpoint/2010/main" val="1230351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xmlns="" id="{AB24CBDC-8030-476F-A409-81E965D69817}"/>
              </a:ext>
            </a:extLst>
          </p:cNvPr>
          <p:cNvPicPr>
            <a:picLocks noChangeAspect="1"/>
          </p:cNvPicPr>
          <p:nvPr/>
        </p:nvPicPr>
        <p:blipFill>
          <a:blip r:embed="rId2"/>
          <a:stretch>
            <a:fillRect/>
          </a:stretch>
        </p:blipFill>
        <p:spPr>
          <a:xfrm>
            <a:off x="3691075" y="0"/>
            <a:ext cx="4809850" cy="6858000"/>
          </a:xfrm>
          <a:prstGeom prst="rect">
            <a:avLst/>
          </a:prstGeom>
        </p:spPr>
      </p:pic>
    </p:spTree>
    <p:extLst>
      <p:ext uri="{BB962C8B-B14F-4D97-AF65-F5344CB8AC3E}">
        <p14:creationId xmlns:p14="http://schemas.microsoft.com/office/powerpoint/2010/main" val="29605700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3305025" y="2314376"/>
            <a:ext cx="6615433" cy="912743"/>
          </a:xfrm>
        </p:spPr>
        <p:txBody>
          <a:bodyPr/>
          <a:lstStyle/>
          <a:p>
            <a:r>
              <a:rPr lang="en-US" altLang="zh-CN" dirty="0"/>
              <a:t>THANK</a:t>
            </a:r>
            <a:r>
              <a:rPr lang="zh-CN" altLang="en-US" dirty="0"/>
              <a:t> </a:t>
            </a:r>
            <a:r>
              <a:rPr lang="en-US" altLang="zh-CN" dirty="0"/>
              <a:t>YOU</a:t>
            </a:r>
          </a:p>
        </p:txBody>
      </p:sp>
    </p:spTree>
    <p:extLst>
      <p:ext uri="{BB962C8B-B14F-4D97-AF65-F5344CB8AC3E}">
        <p14:creationId xmlns:p14="http://schemas.microsoft.com/office/powerpoint/2010/main" val="21493283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21" name="椭圆 20"/>
          <p:cNvSpPr>
            <a:spLocks noChangeAspect="1"/>
          </p:cNvSpPr>
          <p:nvPr/>
        </p:nvSpPr>
        <p:spPr>
          <a:xfrm>
            <a:off x="1632369" y="3186040"/>
            <a:ext cx="2520000" cy="252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a:spLocks noChangeAspect="1"/>
          </p:cNvSpPr>
          <p:nvPr/>
        </p:nvSpPr>
        <p:spPr>
          <a:xfrm>
            <a:off x="1912369" y="3466040"/>
            <a:ext cx="1960000" cy="196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a:spLocks noChangeAspect="1"/>
          </p:cNvSpPr>
          <p:nvPr/>
        </p:nvSpPr>
        <p:spPr>
          <a:xfrm>
            <a:off x="2192369" y="3746040"/>
            <a:ext cx="1400000" cy="140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a:spLocks noChangeAspect="1"/>
          </p:cNvSpPr>
          <p:nvPr/>
        </p:nvSpPr>
        <p:spPr>
          <a:xfrm>
            <a:off x="2472369" y="4026040"/>
            <a:ext cx="840000" cy="840000"/>
          </a:xfrm>
          <a:prstGeom prst="ellipse">
            <a:avLst/>
          </a:prstGeom>
          <a:solidFill>
            <a:schemeClr val="bg1">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饼形 7"/>
          <p:cNvSpPr>
            <a:spLocks noChangeAspect="1"/>
          </p:cNvSpPr>
          <p:nvPr/>
        </p:nvSpPr>
        <p:spPr>
          <a:xfrm>
            <a:off x="1092369" y="2646040"/>
            <a:ext cx="3600000" cy="3600000"/>
          </a:xfrm>
          <a:prstGeom prst="pie">
            <a:avLst>
              <a:gd name="adj1" fmla="val 16891099"/>
              <a:gd name="adj2" fmla="val 1838917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饼形 8"/>
          <p:cNvSpPr>
            <a:spLocks noChangeAspect="1"/>
          </p:cNvSpPr>
          <p:nvPr/>
        </p:nvSpPr>
        <p:spPr>
          <a:xfrm>
            <a:off x="1452369" y="3006040"/>
            <a:ext cx="2880000" cy="2880000"/>
          </a:xfrm>
          <a:prstGeom prst="pie">
            <a:avLst>
              <a:gd name="adj1" fmla="val 18800821"/>
              <a:gd name="adj2" fmla="val 2048707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饼形 9"/>
          <p:cNvSpPr>
            <a:spLocks noChangeAspect="1"/>
          </p:cNvSpPr>
          <p:nvPr/>
        </p:nvSpPr>
        <p:spPr>
          <a:xfrm>
            <a:off x="1812369" y="3366040"/>
            <a:ext cx="2160000" cy="2160000"/>
          </a:xfrm>
          <a:prstGeom prst="pie">
            <a:avLst>
              <a:gd name="adj1" fmla="val 21086868"/>
              <a:gd name="adj2" fmla="val 1772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饼形 10"/>
          <p:cNvSpPr>
            <a:spLocks noChangeAspect="1"/>
          </p:cNvSpPr>
          <p:nvPr/>
        </p:nvSpPr>
        <p:spPr>
          <a:xfrm>
            <a:off x="1992369" y="3546040"/>
            <a:ext cx="1800000" cy="1800000"/>
          </a:xfrm>
          <a:prstGeom prst="pie">
            <a:avLst>
              <a:gd name="adj1" fmla="val 2573177"/>
              <a:gd name="adj2" fmla="val 630420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矩形 29"/>
          <p:cNvSpPr/>
          <p:nvPr/>
        </p:nvSpPr>
        <p:spPr>
          <a:xfrm>
            <a:off x="1479380" y="1338598"/>
            <a:ext cx="9260252" cy="920573"/>
          </a:xfrm>
          <a:prstGeom prst="rect">
            <a:avLst/>
          </a:prstGeom>
        </p:spPr>
        <p:txBody>
          <a:bodyPr wrap="square">
            <a:spAutoFit/>
          </a:bodyPr>
          <a:lstStyle/>
          <a:p>
            <a:pPr>
              <a:lnSpc>
                <a:spcPct val="150000"/>
              </a:lnSpc>
            </a:pPr>
            <a:r>
              <a:rPr lang="zh-CN" altLang="en-US" sz="2000" b="1" dirty="0">
                <a:solidFill>
                  <a:schemeClr val="tx1">
                    <a:lumMod val="85000"/>
                    <a:lumOff val="15000"/>
                  </a:schemeClr>
                </a:solidFill>
              </a:rPr>
              <a:t>进程：</a:t>
            </a:r>
            <a:r>
              <a:rPr lang="zh-CN" altLang="en-US" dirty="0">
                <a:solidFill>
                  <a:schemeClr val="tx1">
                    <a:lumMod val="85000"/>
                    <a:lumOff val="15000"/>
                  </a:schemeClr>
                </a:solidFill>
              </a:rPr>
              <a:t>操作系统中为了更好地描述和控制程序的并发执行，引入了进程的概念，进程是进程实体（进程映像）的运行过程，是系统进行资源分配和调度的独立单位。</a:t>
            </a:r>
            <a:endParaRPr lang="en-US" altLang="zh-CN" dirty="0">
              <a:solidFill>
                <a:schemeClr val="tx1">
                  <a:lumMod val="85000"/>
                  <a:lumOff val="15000"/>
                </a:schemeClr>
              </a:solidFill>
            </a:endParaRPr>
          </a:p>
        </p:txBody>
      </p:sp>
      <p:grpSp>
        <p:nvGrpSpPr>
          <p:cNvPr id="44" name="组 43"/>
          <p:cNvGrpSpPr/>
          <p:nvPr/>
        </p:nvGrpSpPr>
        <p:grpSpPr>
          <a:xfrm>
            <a:off x="5845677" y="4771892"/>
            <a:ext cx="4893954" cy="641714"/>
            <a:chOff x="5268618" y="3319991"/>
            <a:chExt cx="4893954" cy="641714"/>
          </a:xfrm>
        </p:grpSpPr>
        <p:sp>
          <p:nvSpPr>
            <p:cNvPr id="32" name="文本框 8"/>
            <p:cNvSpPr txBox="1"/>
            <p:nvPr/>
          </p:nvSpPr>
          <p:spPr>
            <a:xfrm>
              <a:off x="5268618" y="3616611"/>
              <a:ext cx="4893954" cy="3450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rPr>
                <a:t>记录进程的状态信息，进程控制块是进程存在的唯一标识</a:t>
              </a:r>
              <a:endParaRPr lang="en-US" altLang="zh-CN" sz="1400" dirty="0">
                <a:solidFill>
                  <a:schemeClr val="tx1">
                    <a:lumMod val="85000"/>
                    <a:lumOff val="15000"/>
                  </a:schemeClr>
                </a:solidFill>
              </a:endParaRPr>
            </a:p>
          </p:txBody>
        </p:sp>
        <p:sp>
          <p:nvSpPr>
            <p:cNvPr id="33" name="矩形 32"/>
            <p:cNvSpPr/>
            <p:nvPr/>
          </p:nvSpPr>
          <p:spPr>
            <a:xfrm>
              <a:off x="5268618" y="3319991"/>
              <a:ext cx="649537" cy="369332"/>
            </a:xfrm>
            <a:prstGeom prst="rect">
              <a:avLst/>
            </a:prstGeom>
          </p:spPr>
          <p:txBody>
            <a:bodyPr wrap="none">
              <a:spAutoFit/>
            </a:bodyPr>
            <a:lstStyle/>
            <a:p>
              <a:pPr lvl="0"/>
              <a:r>
                <a:rPr lang="en-US" altLang="zh-CN" b="1" dirty="0">
                  <a:solidFill>
                    <a:schemeClr val="accent2"/>
                  </a:solidFill>
                </a:rPr>
                <a:t>PCB</a:t>
              </a:r>
            </a:p>
          </p:txBody>
        </p:sp>
      </p:grpSp>
      <p:grpSp>
        <p:nvGrpSpPr>
          <p:cNvPr id="43" name="组 42"/>
          <p:cNvGrpSpPr/>
          <p:nvPr/>
        </p:nvGrpSpPr>
        <p:grpSpPr>
          <a:xfrm>
            <a:off x="5845677" y="3656135"/>
            <a:ext cx="4893954" cy="921791"/>
            <a:chOff x="5268618" y="2424664"/>
            <a:chExt cx="4893954" cy="921791"/>
          </a:xfrm>
        </p:grpSpPr>
        <p:sp>
          <p:nvSpPr>
            <p:cNvPr id="35" name="文本框 8"/>
            <p:cNvSpPr txBox="1"/>
            <p:nvPr/>
          </p:nvSpPr>
          <p:spPr>
            <a:xfrm>
              <a:off x="5268618" y="2721284"/>
              <a:ext cx="4893954" cy="62517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rPr>
                <a:t>程序段，数据段，进程控制块（</a:t>
              </a:r>
              <a:r>
                <a:rPr lang="en-US" altLang="zh-CN" sz="1400" b="1" i="1" dirty="0">
                  <a:solidFill>
                    <a:schemeClr val="tx1">
                      <a:lumMod val="85000"/>
                      <a:lumOff val="15000"/>
                    </a:schemeClr>
                  </a:solidFill>
                </a:rPr>
                <a:t>PCB</a:t>
              </a:r>
              <a:r>
                <a:rPr lang="zh-CN" altLang="en-US" sz="1400" dirty="0">
                  <a:solidFill>
                    <a:schemeClr val="tx1">
                      <a:lumMod val="85000"/>
                      <a:lumOff val="15000"/>
                    </a:schemeClr>
                  </a:solidFill>
                </a:rPr>
                <a:t>，</a:t>
              </a:r>
              <a:r>
                <a:rPr lang="en-US" altLang="zh-CN" sz="1400" dirty="0">
                  <a:solidFill>
                    <a:schemeClr val="tx1">
                      <a:lumMod val="85000"/>
                      <a:lumOff val="15000"/>
                    </a:schemeClr>
                  </a:solidFill>
                </a:rPr>
                <a:t>Process Control Block</a:t>
              </a:r>
              <a:r>
                <a:rPr lang="zh-CN" altLang="en-US" sz="1400" dirty="0">
                  <a:solidFill>
                    <a:schemeClr val="tx1">
                      <a:lumMod val="85000"/>
                      <a:lumOff val="15000"/>
                    </a:schemeClr>
                  </a:solidFill>
                </a:rPr>
                <a:t>）</a:t>
              </a:r>
              <a:endParaRPr lang="en-US" altLang="zh-CN" sz="1400" dirty="0">
                <a:solidFill>
                  <a:schemeClr val="tx1">
                    <a:lumMod val="85000"/>
                    <a:lumOff val="15000"/>
                  </a:schemeClr>
                </a:solidFill>
              </a:endParaRPr>
            </a:p>
          </p:txBody>
        </p:sp>
        <p:sp>
          <p:nvSpPr>
            <p:cNvPr id="36" name="矩形 35"/>
            <p:cNvSpPr/>
            <p:nvPr/>
          </p:nvSpPr>
          <p:spPr>
            <a:xfrm>
              <a:off x="5268618" y="2424664"/>
              <a:ext cx="1338828" cy="369332"/>
            </a:xfrm>
            <a:prstGeom prst="rect">
              <a:avLst/>
            </a:prstGeom>
          </p:spPr>
          <p:txBody>
            <a:bodyPr wrap="none">
              <a:spAutoFit/>
            </a:bodyPr>
            <a:lstStyle/>
            <a:p>
              <a:pPr lvl="0"/>
              <a:r>
                <a:rPr lang="zh-CN" altLang="en-US" b="1" dirty="0">
                  <a:solidFill>
                    <a:schemeClr val="accent1"/>
                  </a:solidFill>
                </a:rPr>
                <a:t>进程实体：</a:t>
              </a:r>
              <a:endParaRPr lang="en-US" altLang="zh-CN" b="1" dirty="0">
                <a:solidFill>
                  <a:schemeClr val="accent1"/>
                </a:solidFill>
              </a:endParaRPr>
            </a:p>
          </p:txBody>
        </p:sp>
      </p:grpSp>
      <p:grpSp>
        <p:nvGrpSpPr>
          <p:cNvPr id="45" name="组 44"/>
          <p:cNvGrpSpPr/>
          <p:nvPr/>
        </p:nvGrpSpPr>
        <p:grpSpPr>
          <a:xfrm>
            <a:off x="5845677" y="2234061"/>
            <a:ext cx="4893954" cy="1072763"/>
            <a:chOff x="5268618" y="4215318"/>
            <a:chExt cx="4893954" cy="538357"/>
          </a:xfrm>
        </p:grpSpPr>
        <p:sp>
          <p:nvSpPr>
            <p:cNvPr id="41" name="文本框 8"/>
            <p:cNvSpPr txBox="1"/>
            <p:nvPr/>
          </p:nvSpPr>
          <p:spPr>
            <a:xfrm>
              <a:off x="5268618" y="4439938"/>
              <a:ext cx="4893954" cy="31373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rPr>
                <a:t>是具有独立功能的程序在一个数据集合上运行的过程，它是系统进行资源分配和调度的独立单位</a:t>
              </a:r>
              <a:endParaRPr lang="en-US" altLang="zh-CN" sz="1400" dirty="0">
                <a:solidFill>
                  <a:schemeClr val="tx1">
                    <a:lumMod val="85000"/>
                    <a:lumOff val="15000"/>
                  </a:schemeClr>
                </a:solidFill>
              </a:endParaRPr>
            </a:p>
          </p:txBody>
        </p:sp>
        <p:sp>
          <p:nvSpPr>
            <p:cNvPr id="42" name="矩形 41"/>
            <p:cNvSpPr/>
            <p:nvPr/>
          </p:nvSpPr>
          <p:spPr>
            <a:xfrm>
              <a:off x="5268618" y="4215318"/>
              <a:ext cx="665567" cy="369332"/>
            </a:xfrm>
            <a:prstGeom prst="rect">
              <a:avLst/>
            </a:prstGeom>
          </p:spPr>
          <p:txBody>
            <a:bodyPr wrap="none">
              <a:spAutoFit/>
            </a:bodyPr>
            <a:lstStyle/>
            <a:p>
              <a:pPr lvl="0"/>
              <a:r>
                <a:rPr lang="zh-CN" altLang="en-US" b="1" dirty="0">
                  <a:solidFill>
                    <a:schemeClr val="accent3"/>
                  </a:solidFill>
                </a:rPr>
                <a:t>理解</a:t>
              </a:r>
              <a:endParaRPr lang="en-US" altLang="zh-CN" b="1" dirty="0">
                <a:solidFill>
                  <a:schemeClr val="accent3"/>
                </a:solidFil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4" name="文本占位符 3"/>
          <p:cNvSpPr>
            <a:spLocks noGrp="1"/>
          </p:cNvSpPr>
          <p:nvPr>
            <p:ph type="body" sz="quarter" idx="13"/>
          </p:nvPr>
        </p:nvSpPr>
        <p:spPr/>
        <p:txBody>
          <a:bodyPr/>
          <a:lstStyle/>
          <a:p>
            <a:r>
              <a:rPr lang="zh-CN" altLang="en-US" dirty="0"/>
              <a:t>研究假设</a:t>
            </a:r>
            <a:r>
              <a:rPr lang="en-US" altLang="zh-CN" dirty="0"/>
              <a:t>-Hypothesis</a:t>
            </a:r>
            <a:endParaRPr lang="zh-CN" altLang="en-US" dirty="0"/>
          </a:p>
        </p:txBody>
      </p:sp>
      <p:sp>
        <p:nvSpPr>
          <p:cNvPr id="5" name="椭圆 4">
            <a:extLst>
              <a:ext uri="{FF2B5EF4-FFF2-40B4-BE49-F238E27FC236}">
                <a16:creationId xmlns:a16="http://schemas.microsoft.com/office/drawing/2014/main" xmlns="" id="{8A64A9B0-A4E5-44FE-89CC-957D944F13ED}"/>
              </a:ext>
            </a:extLst>
          </p:cNvPr>
          <p:cNvSpPr/>
          <p:nvPr/>
        </p:nvSpPr>
        <p:spPr>
          <a:xfrm>
            <a:off x="3280528" y="2328421"/>
            <a:ext cx="1602557" cy="666946"/>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就绪</a:t>
            </a:r>
          </a:p>
        </p:txBody>
      </p:sp>
      <p:sp>
        <p:nvSpPr>
          <p:cNvPr id="6" name="椭圆 5">
            <a:extLst>
              <a:ext uri="{FF2B5EF4-FFF2-40B4-BE49-F238E27FC236}">
                <a16:creationId xmlns:a16="http://schemas.microsoft.com/office/drawing/2014/main" xmlns="" id="{06BA7E58-F60D-4564-9973-5801183017CD}"/>
              </a:ext>
            </a:extLst>
          </p:cNvPr>
          <p:cNvSpPr/>
          <p:nvPr/>
        </p:nvSpPr>
        <p:spPr>
          <a:xfrm>
            <a:off x="6488786" y="2328421"/>
            <a:ext cx="1602557" cy="666946"/>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运行</a:t>
            </a:r>
          </a:p>
        </p:txBody>
      </p:sp>
      <p:sp>
        <p:nvSpPr>
          <p:cNvPr id="29" name="椭圆 28">
            <a:extLst>
              <a:ext uri="{FF2B5EF4-FFF2-40B4-BE49-F238E27FC236}">
                <a16:creationId xmlns:a16="http://schemas.microsoft.com/office/drawing/2014/main" xmlns="" id="{9CEA56F8-8F57-4F03-AC02-0FE34827F391}"/>
              </a:ext>
            </a:extLst>
          </p:cNvPr>
          <p:cNvSpPr/>
          <p:nvPr/>
        </p:nvSpPr>
        <p:spPr>
          <a:xfrm>
            <a:off x="720067" y="2328421"/>
            <a:ext cx="1602557" cy="666946"/>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新建</a:t>
            </a:r>
          </a:p>
        </p:txBody>
      </p:sp>
      <p:sp>
        <p:nvSpPr>
          <p:cNvPr id="31" name="椭圆 30">
            <a:extLst>
              <a:ext uri="{FF2B5EF4-FFF2-40B4-BE49-F238E27FC236}">
                <a16:creationId xmlns:a16="http://schemas.microsoft.com/office/drawing/2014/main" xmlns="" id="{831C91A8-4CA6-4399-A66D-0D7F4BA494FE}"/>
              </a:ext>
            </a:extLst>
          </p:cNvPr>
          <p:cNvSpPr/>
          <p:nvPr/>
        </p:nvSpPr>
        <p:spPr>
          <a:xfrm>
            <a:off x="9334106" y="2328421"/>
            <a:ext cx="1602557" cy="666946"/>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终止</a:t>
            </a:r>
          </a:p>
        </p:txBody>
      </p:sp>
      <p:sp>
        <p:nvSpPr>
          <p:cNvPr id="34" name="椭圆 33">
            <a:extLst>
              <a:ext uri="{FF2B5EF4-FFF2-40B4-BE49-F238E27FC236}">
                <a16:creationId xmlns:a16="http://schemas.microsoft.com/office/drawing/2014/main" xmlns="" id="{EF843BBF-F317-4EB4-B109-7BC230E22CAB}"/>
              </a:ext>
            </a:extLst>
          </p:cNvPr>
          <p:cNvSpPr/>
          <p:nvPr/>
        </p:nvSpPr>
        <p:spPr>
          <a:xfrm>
            <a:off x="4986778" y="4190434"/>
            <a:ext cx="1602557" cy="666946"/>
          </a:xfrm>
          <a:prstGeom prst="ellipse">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阻塞</a:t>
            </a:r>
          </a:p>
        </p:txBody>
      </p:sp>
      <p:cxnSp>
        <p:nvCxnSpPr>
          <p:cNvPr id="8" name="直接箭头连接符 7">
            <a:extLst>
              <a:ext uri="{FF2B5EF4-FFF2-40B4-BE49-F238E27FC236}">
                <a16:creationId xmlns:a16="http://schemas.microsoft.com/office/drawing/2014/main" xmlns="" id="{DB827565-52A7-435C-BC2C-BBF1CADBC3AD}"/>
              </a:ext>
            </a:extLst>
          </p:cNvPr>
          <p:cNvCxnSpPr/>
          <p:nvPr/>
        </p:nvCxnSpPr>
        <p:spPr>
          <a:xfrm>
            <a:off x="4883085" y="2479249"/>
            <a:ext cx="17062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xmlns="" id="{DC46C1C3-25E3-4497-B0BF-1AF6BA5FFCDB}"/>
              </a:ext>
            </a:extLst>
          </p:cNvPr>
          <p:cNvCxnSpPr>
            <a:cxnSpLocks/>
          </p:cNvCxnSpPr>
          <p:nvPr/>
        </p:nvCxnSpPr>
        <p:spPr>
          <a:xfrm flipH="1">
            <a:off x="4883085" y="2856322"/>
            <a:ext cx="17062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xmlns="" id="{B009AD14-62C8-429F-9CB4-9402C507BD81}"/>
              </a:ext>
            </a:extLst>
          </p:cNvPr>
          <p:cNvCxnSpPr>
            <a:stCxn id="6" idx="6"/>
            <a:endCxn id="31" idx="2"/>
          </p:cNvCxnSpPr>
          <p:nvPr/>
        </p:nvCxnSpPr>
        <p:spPr>
          <a:xfrm>
            <a:off x="8091343" y="2661894"/>
            <a:ext cx="12427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xmlns="" id="{8D4DAFB4-1174-4C33-87D2-3620221DBD13}"/>
              </a:ext>
            </a:extLst>
          </p:cNvPr>
          <p:cNvCxnSpPr>
            <a:stCxn id="29" idx="6"/>
            <a:endCxn id="5" idx="2"/>
          </p:cNvCxnSpPr>
          <p:nvPr/>
        </p:nvCxnSpPr>
        <p:spPr>
          <a:xfrm>
            <a:off x="2322624" y="2661894"/>
            <a:ext cx="9579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a:extLst>
              <a:ext uri="{FF2B5EF4-FFF2-40B4-BE49-F238E27FC236}">
                <a16:creationId xmlns:a16="http://schemas.microsoft.com/office/drawing/2014/main" xmlns="" id="{8DE6A34E-C6CE-4058-A85B-2BB031C39A76}"/>
              </a:ext>
            </a:extLst>
          </p:cNvPr>
          <p:cNvCxnSpPr>
            <a:stCxn id="34" idx="0"/>
            <a:endCxn id="5" idx="4"/>
          </p:cNvCxnSpPr>
          <p:nvPr/>
        </p:nvCxnSpPr>
        <p:spPr>
          <a:xfrm flipH="1" flipV="1">
            <a:off x="4081807" y="2995367"/>
            <a:ext cx="1706250" cy="1195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xmlns="" id="{53E5E111-5440-4EEA-ACCA-0367183E6621}"/>
              </a:ext>
            </a:extLst>
          </p:cNvPr>
          <p:cNvCxnSpPr>
            <a:cxnSpLocks/>
            <a:stCxn id="6" idx="4"/>
            <a:endCxn id="34" idx="0"/>
          </p:cNvCxnSpPr>
          <p:nvPr/>
        </p:nvCxnSpPr>
        <p:spPr>
          <a:xfrm flipH="1">
            <a:off x="5788057" y="2995367"/>
            <a:ext cx="1502008" cy="1195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xmlns="" id="{72FDC0EC-96ED-4A6F-B267-226F647116ED}"/>
              </a:ext>
            </a:extLst>
          </p:cNvPr>
          <p:cNvSpPr txBox="1"/>
          <p:nvPr/>
        </p:nvSpPr>
        <p:spPr>
          <a:xfrm>
            <a:off x="5464890" y="2145937"/>
            <a:ext cx="646331" cy="369332"/>
          </a:xfrm>
          <a:prstGeom prst="rect">
            <a:avLst/>
          </a:prstGeom>
          <a:noFill/>
        </p:spPr>
        <p:txBody>
          <a:bodyPr wrap="square" rtlCol="0">
            <a:spAutoFit/>
          </a:bodyPr>
          <a:lstStyle/>
          <a:p>
            <a:r>
              <a:rPr lang="zh-CN" altLang="en-US" dirty="0"/>
              <a:t>调度</a:t>
            </a:r>
          </a:p>
        </p:txBody>
      </p:sp>
      <p:sp>
        <p:nvSpPr>
          <p:cNvPr id="40" name="文本框 39">
            <a:extLst>
              <a:ext uri="{FF2B5EF4-FFF2-40B4-BE49-F238E27FC236}">
                <a16:creationId xmlns:a16="http://schemas.microsoft.com/office/drawing/2014/main" xmlns="" id="{3A328148-D24A-413E-8139-A12A2688A4C8}"/>
              </a:ext>
            </a:extLst>
          </p:cNvPr>
          <p:cNvSpPr txBox="1"/>
          <p:nvPr/>
        </p:nvSpPr>
        <p:spPr>
          <a:xfrm>
            <a:off x="5402407" y="2810700"/>
            <a:ext cx="877163" cy="369332"/>
          </a:xfrm>
          <a:prstGeom prst="rect">
            <a:avLst/>
          </a:prstGeom>
          <a:noFill/>
        </p:spPr>
        <p:txBody>
          <a:bodyPr wrap="none" rtlCol="0">
            <a:spAutoFit/>
          </a:bodyPr>
          <a:lstStyle/>
          <a:p>
            <a:r>
              <a:rPr lang="zh-CN" altLang="en-US" dirty="0"/>
              <a:t>时间到</a:t>
            </a:r>
          </a:p>
        </p:txBody>
      </p:sp>
      <p:sp>
        <p:nvSpPr>
          <p:cNvPr id="47" name="文本框 46">
            <a:extLst>
              <a:ext uri="{FF2B5EF4-FFF2-40B4-BE49-F238E27FC236}">
                <a16:creationId xmlns:a16="http://schemas.microsoft.com/office/drawing/2014/main" xmlns="" id="{0C6E22BA-2068-4EC9-BD84-8740AF0DAED7}"/>
              </a:ext>
            </a:extLst>
          </p:cNvPr>
          <p:cNvSpPr txBox="1"/>
          <p:nvPr/>
        </p:nvSpPr>
        <p:spPr>
          <a:xfrm>
            <a:off x="6688413" y="3511484"/>
            <a:ext cx="1107996" cy="369332"/>
          </a:xfrm>
          <a:prstGeom prst="rect">
            <a:avLst/>
          </a:prstGeom>
          <a:noFill/>
        </p:spPr>
        <p:txBody>
          <a:bodyPr wrap="none" rtlCol="0">
            <a:spAutoFit/>
          </a:bodyPr>
          <a:lstStyle/>
          <a:p>
            <a:r>
              <a:rPr lang="zh-CN" altLang="en-US" dirty="0"/>
              <a:t>事件等待</a:t>
            </a:r>
          </a:p>
        </p:txBody>
      </p:sp>
      <p:sp>
        <p:nvSpPr>
          <p:cNvPr id="48" name="文本框 47">
            <a:extLst>
              <a:ext uri="{FF2B5EF4-FFF2-40B4-BE49-F238E27FC236}">
                <a16:creationId xmlns:a16="http://schemas.microsoft.com/office/drawing/2014/main" xmlns="" id="{ABA85295-050F-4932-A30C-CF088351A85F}"/>
              </a:ext>
            </a:extLst>
          </p:cNvPr>
          <p:cNvSpPr txBox="1"/>
          <p:nvPr/>
        </p:nvSpPr>
        <p:spPr>
          <a:xfrm>
            <a:off x="3987538" y="3566914"/>
            <a:ext cx="1107996" cy="369332"/>
          </a:xfrm>
          <a:prstGeom prst="rect">
            <a:avLst/>
          </a:prstGeom>
          <a:noFill/>
        </p:spPr>
        <p:txBody>
          <a:bodyPr wrap="none" rtlCol="0">
            <a:spAutoFit/>
          </a:bodyPr>
          <a:lstStyle/>
          <a:p>
            <a:r>
              <a:rPr lang="zh-CN" altLang="en-US" dirty="0"/>
              <a:t>事件发生</a:t>
            </a:r>
          </a:p>
        </p:txBody>
      </p:sp>
      <p:sp>
        <p:nvSpPr>
          <p:cNvPr id="49" name="文本框 48">
            <a:extLst>
              <a:ext uri="{FF2B5EF4-FFF2-40B4-BE49-F238E27FC236}">
                <a16:creationId xmlns:a16="http://schemas.microsoft.com/office/drawing/2014/main" xmlns="" id="{C5AD9A92-DA23-40B0-A017-88F47C71D27C}"/>
              </a:ext>
            </a:extLst>
          </p:cNvPr>
          <p:cNvSpPr txBox="1"/>
          <p:nvPr/>
        </p:nvSpPr>
        <p:spPr>
          <a:xfrm>
            <a:off x="2499814" y="2328421"/>
            <a:ext cx="646331" cy="369332"/>
          </a:xfrm>
          <a:prstGeom prst="rect">
            <a:avLst/>
          </a:prstGeom>
          <a:noFill/>
        </p:spPr>
        <p:txBody>
          <a:bodyPr wrap="none" rtlCol="0">
            <a:spAutoFit/>
          </a:bodyPr>
          <a:lstStyle/>
          <a:p>
            <a:r>
              <a:rPr lang="zh-CN" altLang="en-US" dirty="0"/>
              <a:t>创建</a:t>
            </a:r>
          </a:p>
        </p:txBody>
      </p:sp>
      <p:sp>
        <p:nvSpPr>
          <p:cNvPr id="50" name="文本框 49">
            <a:extLst>
              <a:ext uri="{FF2B5EF4-FFF2-40B4-BE49-F238E27FC236}">
                <a16:creationId xmlns:a16="http://schemas.microsoft.com/office/drawing/2014/main" xmlns="" id="{1393B263-4894-44D8-BAE7-96471EFB9570}"/>
              </a:ext>
            </a:extLst>
          </p:cNvPr>
          <p:cNvSpPr txBox="1"/>
          <p:nvPr/>
        </p:nvSpPr>
        <p:spPr>
          <a:xfrm>
            <a:off x="8375762" y="2330603"/>
            <a:ext cx="646331" cy="369332"/>
          </a:xfrm>
          <a:prstGeom prst="rect">
            <a:avLst/>
          </a:prstGeom>
          <a:noFill/>
        </p:spPr>
        <p:txBody>
          <a:bodyPr wrap="none" rtlCol="0">
            <a:spAutoFit/>
          </a:bodyPr>
          <a:lstStyle/>
          <a:p>
            <a:r>
              <a:rPr lang="zh-CN" altLang="en-US" dirty="0"/>
              <a:t>退出</a:t>
            </a:r>
          </a:p>
        </p:txBody>
      </p:sp>
      <p:sp>
        <p:nvSpPr>
          <p:cNvPr id="9" name="文本占位符 8">
            <a:extLst>
              <a:ext uri="{FF2B5EF4-FFF2-40B4-BE49-F238E27FC236}">
                <a16:creationId xmlns:a16="http://schemas.microsoft.com/office/drawing/2014/main" xmlns="" id="{AEBB81AB-CECA-4073-8D73-54EA85823F38}"/>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424383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6142967" y="1924050"/>
            <a:ext cx="6049033" cy="29604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占位符 2"/>
          <p:cNvSpPr>
            <a:spLocks noGrp="1"/>
          </p:cNvSpPr>
          <p:nvPr>
            <p:ph type="body" sz="quarter" idx="12"/>
          </p:nvPr>
        </p:nvSpPr>
        <p:spPr/>
        <p:txBody>
          <a:bodyPr/>
          <a:lstStyle/>
          <a:p>
            <a:r>
              <a:rPr kumimoji="1" lang="zh-CN" altLang="en-US" dirty="0"/>
              <a:t>内存管理</a:t>
            </a:r>
          </a:p>
        </p:txBody>
      </p:sp>
      <p:sp>
        <p:nvSpPr>
          <p:cNvPr id="5" name="矩形 4"/>
          <p:cNvSpPr/>
          <p:nvPr/>
        </p:nvSpPr>
        <p:spPr>
          <a:xfrm>
            <a:off x="0" y="1924050"/>
            <a:ext cx="871693" cy="29604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10972"/>
          <a:stretch>
            <a:fillRect/>
          </a:stretch>
        </p:blipFill>
        <p:spPr>
          <a:xfrm>
            <a:off x="871693" y="1924050"/>
            <a:ext cx="5271274" cy="2960466"/>
          </a:xfrm>
          <a:prstGeom prst="rect">
            <a:avLst/>
          </a:prstGeom>
        </p:spPr>
      </p:pic>
      <p:sp>
        <p:nvSpPr>
          <p:cNvPr id="7" name="矩形 6"/>
          <p:cNvSpPr/>
          <p:nvPr/>
        </p:nvSpPr>
        <p:spPr>
          <a:xfrm>
            <a:off x="6682646" y="2556261"/>
            <a:ext cx="4969669" cy="1745478"/>
          </a:xfrm>
          <a:prstGeom prst="rect">
            <a:avLst/>
          </a:prstGeom>
        </p:spPr>
        <p:txBody>
          <a:bodyPr wrap="square">
            <a:spAutoFit/>
          </a:bodyPr>
          <a:lstStyle/>
          <a:p>
            <a:pPr>
              <a:lnSpc>
                <a:spcPct val="130000"/>
              </a:lnSpc>
            </a:pPr>
            <a:r>
              <a:rPr lang="zh-CN" altLang="en-US" sz="1400" dirty="0">
                <a:solidFill>
                  <a:schemeClr val="bg1"/>
                </a:solidFill>
              </a:rPr>
              <a:t>内存管理是操作系统设计中最重要和最复杂的内容之一，虽然计算机硬件一直飞速发展，内存容量也在不断增长，但是仍然不可能将所有用户进程和系统所需要的全部程序和数据放入主存中，所以操作系统必须将内存空间合理的划分和有效地动态分配，操作系统对内存的管理和动态分配，就是内存管理。</a:t>
            </a:r>
          </a:p>
        </p:txBody>
      </p:sp>
      <p:sp>
        <p:nvSpPr>
          <p:cNvPr id="8" name="矩形 7"/>
          <p:cNvSpPr/>
          <p:nvPr/>
        </p:nvSpPr>
        <p:spPr>
          <a:xfrm>
            <a:off x="6682649" y="2177744"/>
            <a:ext cx="184731" cy="581057"/>
          </a:xfrm>
          <a:prstGeom prst="rect">
            <a:avLst/>
          </a:prstGeom>
        </p:spPr>
        <p:txBody>
          <a:bodyPr wrap="none">
            <a:spAutoFit/>
          </a:bodyPr>
          <a:lstStyle/>
          <a:p>
            <a:pPr>
              <a:lnSpc>
                <a:spcPct val="150000"/>
              </a:lnSpc>
            </a:pPr>
            <a:endParaRPr lang="zh-CN" altLang="en-US" sz="2400" b="1" dirty="0">
              <a:solidFill>
                <a:schemeClr val="bg1"/>
              </a:solidFill>
            </a:endParaRPr>
          </a:p>
        </p:txBody>
      </p:sp>
      <p:sp>
        <p:nvSpPr>
          <p:cNvPr id="11" name="文本占位符 10">
            <a:extLst>
              <a:ext uri="{FF2B5EF4-FFF2-40B4-BE49-F238E27FC236}">
                <a16:creationId xmlns:a16="http://schemas.microsoft.com/office/drawing/2014/main" xmlns="" id="{9B3BB68D-E04C-4A0E-BC7A-E17D0B4C7257}"/>
              </a:ext>
            </a:extLst>
          </p:cNvPr>
          <p:cNvSpPr>
            <a:spLocks noGrp="1"/>
          </p:cNvSpPr>
          <p:nvPr>
            <p:ph type="body" sz="quarter" idx="13"/>
          </p:nvPr>
        </p:nvSpPr>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4" name="文本占位符 3"/>
          <p:cNvSpPr>
            <a:spLocks noGrp="1"/>
          </p:cNvSpPr>
          <p:nvPr>
            <p:ph type="body" sz="quarter" idx="13"/>
          </p:nvPr>
        </p:nvSpPr>
        <p:spPr/>
        <p:txBody>
          <a:bodyPr/>
          <a:lstStyle/>
          <a:p>
            <a:r>
              <a:rPr lang="zh-CN" altLang="en-US" dirty="0"/>
              <a:t>主要概述</a:t>
            </a:r>
            <a:r>
              <a:rPr lang="en-US" altLang="zh-CN" dirty="0"/>
              <a:t>-</a:t>
            </a:r>
            <a:r>
              <a:rPr lang="en-US" altLang="zh-CN" dirty="0" err="1"/>
              <a:t>Toptic</a:t>
            </a:r>
            <a:endParaRPr lang="zh-CN" altLang="en-US" dirty="0"/>
          </a:p>
        </p:txBody>
      </p:sp>
      <p:sp>
        <p:nvSpPr>
          <p:cNvPr id="27" name="左大括号 26">
            <a:extLst>
              <a:ext uri="{FF2B5EF4-FFF2-40B4-BE49-F238E27FC236}">
                <a16:creationId xmlns:a16="http://schemas.microsoft.com/office/drawing/2014/main" xmlns="" id="{194C3A82-7065-4A34-BB43-A484A3D061AC}"/>
              </a:ext>
            </a:extLst>
          </p:cNvPr>
          <p:cNvSpPr/>
          <p:nvPr/>
        </p:nvSpPr>
        <p:spPr>
          <a:xfrm>
            <a:off x="2799761" y="1932495"/>
            <a:ext cx="697583" cy="28241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xmlns="" id="{9841DB41-FD1A-4101-9FCA-E66DF7B5EB09}"/>
              </a:ext>
            </a:extLst>
          </p:cNvPr>
          <p:cNvSpPr txBox="1"/>
          <p:nvPr/>
        </p:nvSpPr>
        <p:spPr>
          <a:xfrm>
            <a:off x="1691765" y="3159914"/>
            <a:ext cx="1107996" cy="369332"/>
          </a:xfrm>
          <a:prstGeom prst="rect">
            <a:avLst/>
          </a:prstGeom>
          <a:noFill/>
        </p:spPr>
        <p:txBody>
          <a:bodyPr wrap="none" rtlCol="0">
            <a:spAutoFit/>
          </a:bodyPr>
          <a:lstStyle/>
          <a:p>
            <a:r>
              <a:rPr lang="zh-CN" altLang="en-US" dirty="0"/>
              <a:t>内存管理</a:t>
            </a:r>
          </a:p>
        </p:txBody>
      </p:sp>
      <p:sp>
        <p:nvSpPr>
          <p:cNvPr id="29" name="文本框 28">
            <a:extLst>
              <a:ext uri="{FF2B5EF4-FFF2-40B4-BE49-F238E27FC236}">
                <a16:creationId xmlns:a16="http://schemas.microsoft.com/office/drawing/2014/main" xmlns="" id="{46A42147-07CB-4097-80F6-B962767DD232}"/>
              </a:ext>
            </a:extLst>
          </p:cNvPr>
          <p:cNvSpPr txBox="1"/>
          <p:nvPr/>
        </p:nvSpPr>
        <p:spPr>
          <a:xfrm>
            <a:off x="3574682" y="1777302"/>
            <a:ext cx="1107996" cy="369332"/>
          </a:xfrm>
          <a:prstGeom prst="rect">
            <a:avLst/>
          </a:prstGeom>
          <a:noFill/>
        </p:spPr>
        <p:txBody>
          <a:bodyPr wrap="none" rtlCol="0">
            <a:spAutoFit/>
          </a:bodyPr>
          <a:lstStyle/>
          <a:p>
            <a:r>
              <a:rPr lang="zh-CN" altLang="en-US" dirty="0"/>
              <a:t>连续分配</a:t>
            </a:r>
          </a:p>
        </p:txBody>
      </p:sp>
      <p:sp>
        <p:nvSpPr>
          <p:cNvPr id="30" name="文本框 29">
            <a:extLst>
              <a:ext uri="{FF2B5EF4-FFF2-40B4-BE49-F238E27FC236}">
                <a16:creationId xmlns:a16="http://schemas.microsoft.com/office/drawing/2014/main" xmlns="" id="{0EF225BB-F349-47C9-A30E-8C321875E939}"/>
              </a:ext>
            </a:extLst>
          </p:cNvPr>
          <p:cNvSpPr txBox="1"/>
          <p:nvPr/>
        </p:nvSpPr>
        <p:spPr>
          <a:xfrm>
            <a:off x="3667026" y="4537320"/>
            <a:ext cx="1380506" cy="369332"/>
          </a:xfrm>
          <a:prstGeom prst="rect">
            <a:avLst/>
          </a:prstGeom>
          <a:noFill/>
        </p:spPr>
        <p:txBody>
          <a:bodyPr wrap="none" rtlCol="0">
            <a:spAutoFit/>
          </a:bodyPr>
          <a:lstStyle/>
          <a:p>
            <a:r>
              <a:rPr lang="zh-CN" altLang="en-US" dirty="0"/>
              <a:t>非连续分配</a:t>
            </a:r>
          </a:p>
        </p:txBody>
      </p:sp>
      <p:sp>
        <p:nvSpPr>
          <p:cNvPr id="31" name="左大括号 30">
            <a:extLst>
              <a:ext uri="{FF2B5EF4-FFF2-40B4-BE49-F238E27FC236}">
                <a16:creationId xmlns:a16="http://schemas.microsoft.com/office/drawing/2014/main" xmlns="" id="{C054D4E0-1A96-4B24-9B8C-651F80A990A6}"/>
              </a:ext>
            </a:extLst>
          </p:cNvPr>
          <p:cNvSpPr/>
          <p:nvPr/>
        </p:nvSpPr>
        <p:spPr>
          <a:xfrm>
            <a:off x="4682678" y="1132409"/>
            <a:ext cx="575035" cy="165911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xmlns="" id="{33BC018E-F3D4-4E04-B01E-686B4B5F5E41}"/>
              </a:ext>
            </a:extLst>
          </p:cNvPr>
          <p:cNvSpPr txBox="1"/>
          <p:nvPr/>
        </p:nvSpPr>
        <p:spPr>
          <a:xfrm>
            <a:off x="5580879" y="947743"/>
            <a:ext cx="1569660" cy="369332"/>
          </a:xfrm>
          <a:prstGeom prst="rect">
            <a:avLst/>
          </a:prstGeom>
          <a:noFill/>
        </p:spPr>
        <p:txBody>
          <a:bodyPr wrap="none" rtlCol="0">
            <a:spAutoFit/>
          </a:bodyPr>
          <a:lstStyle/>
          <a:p>
            <a:r>
              <a:rPr lang="zh-CN" altLang="en-US" dirty="0"/>
              <a:t>单一连续分配</a:t>
            </a:r>
          </a:p>
        </p:txBody>
      </p:sp>
      <p:sp>
        <p:nvSpPr>
          <p:cNvPr id="34" name="文本框 33">
            <a:extLst>
              <a:ext uri="{FF2B5EF4-FFF2-40B4-BE49-F238E27FC236}">
                <a16:creationId xmlns:a16="http://schemas.microsoft.com/office/drawing/2014/main" xmlns="" id="{4C93D1D8-7051-428F-BB50-9B7CDE9210EB}"/>
              </a:ext>
            </a:extLst>
          </p:cNvPr>
          <p:cNvSpPr txBox="1"/>
          <p:nvPr/>
        </p:nvSpPr>
        <p:spPr>
          <a:xfrm>
            <a:off x="5580879" y="1747829"/>
            <a:ext cx="1569660" cy="369332"/>
          </a:xfrm>
          <a:prstGeom prst="rect">
            <a:avLst/>
          </a:prstGeom>
          <a:noFill/>
        </p:spPr>
        <p:txBody>
          <a:bodyPr wrap="none" rtlCol="0">
            <a:spAutoFit/>
          </a:bodyPr>
          <a:lstStyle/>
          <a:p>
            <a:r>
              <a:rPr lang="zh-CN" altLang="en-US" dirty="0"/>
              <a:t>固定分区分配</a:t>
            </a:r>
          </a:p>
        </p:txBody>
      </p:sp>
      <p:sp>
        <p:nvSpPr>
          <p:cNvPr id="35" name="文本框 34">
            <a:extLst>
              <a:ext uri="{FF2B5EF4-FFF2-40B4-BE49-F238E27FC236}">
                <a16:creationId xmlns:a16="http://schemas.microsoft.com/office/drawing/2014/main" xmlns="" id="{3927EA28-4D94-4966-A5ED-0DD125790CAA}"/>
              </a:ext>
            </a:extLst>
          </p:cNvPr>
          <p:cNvSpPr txBox="1"/>
          <p:nvPr/>
        </p:nvSpPr>
        <p:spPr>
          <a:xfrm>
            <a:off x="5612638" y="5705021"/>
            <a:ext cx="1800493" cy="369332"/>
          </a:xfrm>
          <a:prstGeom prst="rect">
            <a:avLst/>
          </a:prstGeom>
          <a:noFill/>
        </p:spPr>
        <p:txBody>
          <a:bodyPr wrap="none" rtlCol="0">
            <a:spAutoFit/>
          </a:bodyPr>
          <a:lstStyle/>
          <a:p>
            <a:r>
              <a:rPr lang="zh-CN" altLang="en-US" dirty="0"/>
              <a:t>段页式存储管理</a:t>
            </a:r>
          </a:p>
        </p:txBody>
      </p:sp>
      <p:sp>
        <p:nvSpPr>
          <p:cNvPr id="36" name="左大括号 35">
            <a:extLst>
              <a:ext uri="{FF2B5EF4-FFF2-40B4-BE49-F238E27FC236}">
                <a16:creationId xmlns:a16="http://schemas.microsoft.com/office/drawing/2014/main" xmlns="" id="{1019885E-0E48-466A-A366-D862C36E65D4}"/>
              </a:ext>
            </a:extLst>
          </p:cNvPr>
          <p:cNvSpPr/>
          <p:nvPr/>
        </p:nvSpPr>
        <p:spPr>
          <a:xfrm>
            <a:off x="5016962" y="3534208"/>
            <a:ext cx="400504" cy="23755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xmlns="" id="{6A8B175D-DE28-490D-8A0D-CA0753CF6D19}"/>
              </a:ext>
            </a:extLst>
          </p:cNvPr>
          <p:cNvSpPr txBox="1"/>
          <p:nvPr/>
        </p:nvSpPr>
        <p:spPr>
          <a:xfrm>
            <a:off x="5658217" y="2606860"/>
            <a:ext cx="1569660" cy="369332"/>
          </a:xfrm>
          <a:prstGeom prst="rect">
            <a:avLst/>
          </a:prstGeom>
          <a:noFill/>
        </p:spPr>
        <p:txBody>
          <a:bodyPr wrap="none" rtlCol="0">
            <a:spAutoFit/>
          </a:bodyPr>
          <a:lstStyle/>
          <a:p>
            <a:r>
              <a:rPr lang="zh-CN" altLang="en-US" dirty="0"/>
              <a:t>动态分区分配</a:t>
            </a:r>
          </a:p>
        </p:txBody>
      </p:sp>
      <p:sp>
        <p:nvSpPr>
          <p:cNvPr id="38" name="文本框 37">
            <a:extLst>
              <a:ext uri="{FF2B5EF4-FFF2-40B4-BE49-F238E27FC236}">
                <a16:creationId xmlns:a16="http://schemas.microsoft.com/office/drawing/2014/main" xmlns="" id="{582C338D-DDF8-4387-B8E0-00640ED78F2D}"/>
              </a:ext>
            </a:extLst>
          </p:cNvPr>
          <p:cNvSpPr txBox="1"/>
          <p:nvPr/>
        </p:nvSpPr>
        <p:spPr>
          <a:xfrm>
            <a:off x="5580879" y="4531763"/>
            <a:ext cx="1569660" cy="369332"/>
          </a:xfrm>
          <a:prstGeom prst="rect">
            <a:avLst/>
          </a:prstGeom>
          <a:noFill/>
        </p:spPr>
        <p:txBody>
          <a:bodyPr wrap="none" rtlCol="0">
            <a:spAutoFit/>
          </a:bodyPr>
          <a:lstStyle/>
          <a:p>
            <a:r>
              <a:rPr lang="zh-CN" altLang="en-US" dirty="0"/>
              <a:t>段式存储管理</a:t>
            </a:r>
          </a:p>
        </p:txBody>
      </p:sp>
      <p:sp>
        <p:nvSpPr>
          <p:cNvPr id="39" name="文本框 38">
            <a:extLst>
              <a:ext uri="{FF2B5EF4-FFF2-40B4-BE49-F238E27FC236}">
                <a16:creationId xmlns:a16="http://schemas.microsoft.com/office/drawing/2014/main" xmlns="" id="{AA27E3B1-2046-4078-A012-C4261494365F}"/>
              </a:ext>
            </a:extLst>
          </p:cNvPr>
          <p:cNvSpPr txBox="1"/>
          <p:nvPr/>
        </p:nvSpPr>
        <p:spPr>
          <a:xfrm>
            <a:off x="5580879" y="3344580"/>
            <a:ext cx="1569660" cy="369332"/>
          </a:xfrm>
          <a:prstGeom prst="rect">
            <a:avLst/>
          </a:prstGeom>
          <a:noFill/>
        </p:spPr>
        <p:txBody>
          <a:bodyPr wrap="none" rtlCol="0">
            <a:spAutoFit/>
          </a:bodyPr>
          <a:lstStyle/>
          <a:p>
            <a:r>
              <a:rPr lang="zh-CN" altLang="en-US" dirty="0"/>
              <a:t>页式存储管理</a:t>
            </a:r>
          </a:p>
        </p:txBody>
      </p:sp>
      <p:sp>
        <p:nvSpPr>
          <p:cNvPr id="6" name="文本占位符 5">
            <a:extLst>
              <a:ext uri="{FF2B5EF4-FFF2-40B4-BE49-F238E27FC236}">
                <a16:creationId xmlns:a16="http://schemas.microsoft.com/office/drawing/2014/main" xmlns="" id="{BCCF8429-C1A8-42C4-919F-3AA8265D39D1}"/>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2199816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4" name="文本占位符 3"/>
          <p:cNvSpPr>
            <a:spLocks noGrp="1"/>
          </p:cNvSpPr>
          <p:nvPr>
            <p:ph type="body" sz="quarter" idx="13"/>
          </p:nvPr>
        </p:nvSpPr>
        <p:spPr/>
        <p:txBody>
          <a:bodyPr/>
          <a:lstStyle/>
          <a:p>
            <a:r>
              <a:rPr lang="zh-CN" altLang="en-US" dirty="0"/>
              <a:t>主要概述</a:t>
            </a:r>
            <a:r>
              <a:rPr lang="en-US" altLang="zh-CN" dirty="0"/>
              <a:t>-</a:t>
            </a:r>
            <a:r>
              <a:rPr lang="en-US" altLang="zh-CN" dirty="0" err="1"/>
              <a:t>Toptic</a:t>
            </a:r>
            <a:endParaRPr lang="zh-CN" altLang="en-US" dirty="0"/>
          </a:p>
        </p:txBody>
      </p:sp>
      <p:sp>
        <p:nvSpPr>
          <p:cNvPr id="7" name="矩形 6"/>
          <p:cNvSpPr/>
          <p:nvPr/>
        </p:nvSpPr>
        <p:spPr>
          <a:xfrm>
            <a:off x="1429575" y="2009048"/>
            <a:ext cx="8710426" cy="1021433"/>
          </a:xfrm>
          <a:prstGeom prst="rect">
            <a:avLst/>
          </a:prstGeom>
        </p:spPr>
        <p:txBody>
          <a:bodyPr wrap="square">
            <a:spAutoFit/>
          </a:bodyPr>
          <a:lstStyle/>
          <a:p>
            <a:pPr>
              <a:lnSpc>
                <a:spcPct val="130000"/>
              </a:lnSpc>
            </a:pPr>
            <a:r>
              <a:rPr lang="zh-CN" altLang="en-US" sz="1600" dirty="0">
                <a:solidFill>
                  <a:schemeClr val="tx1">
                    <a:lumMod val="85000"/>
                    <a:lumOff val="15000"/>
                  </a:schemeClr>
                </a:solidFill>
              </a:rPr>
              <a:t>内存分为</a:t>
            </a:r>
            <a:r>
              <a:rPr lang="zh-CN" altLang="en-US" sz="1600" b="1" dirty="0">
                <a:solidFill>
                  <a:schemeClr val="tx1">
                    <a:lumMod val="85000"/>
                    <a:lumOff val="15000"/>
                  </a:schemeClr>
                </a:solidFill>
              </a:rPr>
              <a:t>系统区</a:t>
            </a:r>
            <a:r>
              <a:rPr lang="zh-CN" altLang="en-US" sz="1600" dirty="0">
                <a:solidFill>
                  <a:schemeClr val="tx1">
                    <a:lumMod val="85000"/>
                    <a:lumOff val="15000"/>
                  </a:schemeClr>
                </a:solidFill>
              </a:rPr>
              <a:t>和</a:t>
            </a:r>
            <a:r>
              <a:rPr lang="zh-CN" altLang="en-US" sz="1600" b="1" dirty="0">
                <a:solidFill>
                  <a:schemeClr val="tx1">
                    <a:lumMod val="85000"/>
                    <a:lumOff val="15000"/>
                  </a:schemeClr>
                </a:solidFill>
              </a:rPr>
              <a:t>用户区</a:t>
            </a:r>
            <a:r>
              <a:rPr lang="zh-CN" altLang="en-US" sz="1600" dirty="0">
                <a:solidFill>
                  <a:schemeClr val="tx1">
                    <a:lumMod val="85000"/>
                    <a:lumOff val="15000"/>
                  </a:schemeClr>
                </a:solidFill>
              </a:rPr>
              <a:t>，系统区仅提供操作系统使用，用户区是为用户提供的、除系统区之外的内存空间。</a:t>
            </a:r>
            <a:endParaRPr lang="en-US" altLang="zh-CN" sz="1600" dirty="0">
              <a:solidFill>
                <a:schemeClr val="tx1">
                  <a:lumMod val="85000"/>
                  <a:lumOff val="15000"/>
                </a:schemeClr>
              </a:solidFill>
            </a:endParaRPr>
          </a:p>
          <a:p>
            <a:pPr>
              <a:lnSpc>
                <a:spcPct val="130000"/>
              </a:lnSpc>
            </a:pPr>
            <a:r>
              <a:rPr lang="zh-CN" altLang="en-US" sz="1600" dirty="0">
                <a:solidFill>
                  <a:schemeClr val="tx1">
                    <a:lumMod val="85000"/>
                    <a:lumOff val="15000"/>
                  </a:schemeClr>
                </a:solidFill>
              </a:rPr>
              <a:t>适用于单用户，单任务的操作系统，无需内存保护。有内部碎片。</a:t>
            </a:r>
          </a:p>
        </p:txBody>
      </p:sp>
      <p:sp>
        <p:nvSpPr>
          <p:cNvPr id="8" name="矩形 7"/>
          <p:cNvSpPr/>
          <p:nvPr/>
        </p:nvSpPr>
        <p:spPr>
          <a:xfrm>
            <a:off x="1429576" y="1492329"/>
            <a:ext cx="1723549" cy="499624"/>
          </a:xfrm>
          <a:prstGeom prst="rect">
            <a:avLst/>
          </a:prstGeom>
        </p:spPr>
        <p:txBody>
          <a:bodyPr wrap="none">
            <a:spAutoFit/>
          </a:bodyPr>
          <a:lstStyle/>
          <a:p>
            <a:pPr>
              <a:lnSpc>
                <a:spcPct val="150000"/>
              </a:lnSpc>
            </a:pPr>
            <a:r>
              <a:rPr lang="zh-CN" altLang="en-US" sz="2000" b="1" dirty="0">
                <a:solidFill>
                  <a:schemeClr val="tx1">
                    <a:lumMod val="85000"/>
                    <a:lumOff val="15000"/>
                  </a:schemeClr>
                </a:solidFill>
              </a:rPr>
              <a:t>单一连续分配</a:t>
            </a:r>
          </a:p>
        </p:txBody>
      </p:sp>
      <p:graphicFrame>
        <p:nvGraphicFramePr>
          <p:cNvPr id="27" name="表格 26">
            <a:extLst>
              <a:ext uri="{FF2B5EF4-FFF2-40B4-BE49-F238E27FC236}">
                <a16:creationId xmlns:a16="http://schemas.microsoft.com/office/drawing/2014/main" xmlns="" id="{D76844D6-BE17-41B0-AA72-C0AAF32F3128}"/>
              </a:ext>
            </a:extLst>
          </p:cNvPr>
          <p:cNvGraphicFramePr>
            <a:graphicFrameLocks noGrp="1"/>
          </p:cNvGraphicFramePr>
          <p:nvPr>
            <p:extLst>
              <p:ext uri="{D42A27DB-BD31-4B8C-83A1-F6EECF244321}">
                <p14:modId xmlns:p14="http://schemas.microsoft.com/office/powerpoint/2010/main" val="3589496876"/>
              </p:ext>
            </p:extLst>
          </p:nvPr>
        </p:nvGraphicFramePr>
        <p:xfrm>
          <a:off x="2329498" y="3344795"/>
          <a:ext cx="1295662" cy="2177744"/>
        </p:xfrm>
        <a:graphic>
          <a:graphicData uri="http://schemas.openxmlformats.org/drawingml/2006/table">
            <a:tbl>
              <a:tblPr firstRow="1" bandRow="1">
                <a:tableStyleId>{5C22544A-7EE6-4342-B048-85BDC9FD1C3A}</a:tableStyleId>
              </a:tblPr>
              <a:tblGrid>
                <a:gridCol w="1295662">
                  <a:extLst>
                    <a:ext uri="{9D8B030D-6E8A-4147-A177-3AD203B41FA5}">
                      <a16:colId xmlns:a16="http://schemas.microsoft.com/office/drawing/2014/main" xmlns="" val="2410339137"/>
                    </a:ext>
                  </a:extLst>
                </a:gridCol>
              </a:tblGrid>
              <a:tr h="661597">
                <a:tc>
                  <a:txBody>
                    <a:bodyPr/>
                    <a:lstStyle/>
                    <a:p>
                      <a:r>
                        <a:rPr lang="zh-CN" altLang="en-US" dirty="0"/>
                        <a:t>系统区</a:t>
                      </a:r>
                    </a:p>
                  </a:txBody>
                  <a:tcPr/>
                </a:tc>
                <a:extLst>
                  <a:ext uri="{0D108BD9-81ED-4DB2-BD59-A6C34878D82A}">
                    <a16:rowId xmlns:a16="http://schemas.microsoft.com/office/drawing/2014/main" xmlns="" val="825147706"/>
                  </a:ext>
                </a:extLst>
              </a:tr>
              <a:tr h="1516147">
                <a:tc>
                  <a:txBody>
                    <a:bodyPr/>
                    <a:lstStyle/>
                    <a:p>
                      <a:r>
                        <a:rPr lang="zh-CN" altLang="en-US" dirty="0"/>
                        <a:t>用户区</a:t>
                      </a:r>
                    </a:p>
                  </a:txBody>
                  <a:tcPr/>
                </a:tc>
                <a:extLst>
                  <a:ext uri="{0D108BD9-81ED-4DB2-BD59-A6C34878D82A}">
                    <a16:rowId xmlns:a16="http://schemas.microsoft.com/office/drawing/2014/main" xmlns="" val="312451277"/>
                  </a:ext>
                </a:extLst>
              </a:tr>
            </a:tbl>
          </a:graphicData>
        </a:graphic>
      </p:graphicFrame>
      <p:sp>
        <p:nvSpPr>
          <p:cNvPr id="6" name="文本占位符 5">
            <a:extLst>
              <a:ext uri="{FF2B5EF4-FFF2-40B4-BE49-F238E27FC236}">
                <a16:creationId xmlns:a16="http://schemas.microsoft.com/office/drawing/2014/main" xmlns="" id="{72EB7545-F62D-42A8-87C6-6E83C107130C}"/>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141520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4" name="文本占位符 3"/>
          <p:cNvSpPr>
            <a:spLocks noGrp="1"/>
          </p:cNvSpPr>
          <p:nvPr>
            <p:ph type="body" sz="quarter" idx="13"/>
          </p:nvPr>
        </p:nvSpPr>
        <p:spPr/>
        <p:txBody>
          <a:bodyPr/>
          <a:lstStyle/>
          <a:p>
            <a:r>
              <a:rPr lang="zh-CN" altLang="en-US" dirty="0"/>
              <a:t>主要概述</a:t>
            </a:r>
            <a:r>
              <a:rPr lang="en-US" altLang="zh-CN" dirty="0"/>
              <a:t>-</a:t>
            </a:r>
            <a:r>
              <a:rPr lang="en-US" altLang="zh-CN" dirty="0" err="1"/>
              <a:t>Toptic</a:t>
            </a:r>
            <a:endParaRPr lang="zh-CN" altLang="en-US" dirty="0"/>
          </a:p>
        </p:txBody>
      </p:sp>
      <p:sp>
        <p:nvSpPr>
          <p:cNvPr id="7" name="矩形 6"/>
          <p:cNvSpPr/>
          <p:nvPr/>
        </p:nvSpPr>
        <p:spPr>
          <a:xfrm>
            <a:off x="1429575" y="2009048"/>
            <a:ext cx="8710426" cy="1021433"/>
          </a:xfrm>
          <a:prstGeom prst="rect">
            <a:avLst/>
          </a:prstGeom>
        </p:spPr>
        <p:txBody>
          <a:bodyPr wrap="square">
            <a:spAutoFit/>
          </a:bodyPr>
          <a:lstStyle/>
          <a:p>
            <a:pPr>
              <a:lnSpc>
                <a:spcPct val="130000"/>
              </a:lnSpc>
            </a:pPr>
            <a:r>
              <a:rPr lang="zh-CN" altLang="en-US" sz="1600" dirty="0">
                <a:solidFill>
                  <a:schemeClr val="tx1">
                    <a:lumMod val="85000"/>
                    <a:lumOff val="15000"/>
                  </a:schemeClr>
                </a:solidFill>
              </a:rPr>
              <a:t>是最简单的多道程序存储管理方式，将用户内存空间划分成若干个固定大小的区域，每个分区只装一道作业，当有空闲分区时，从外存后备作业队列中，选择合适大小的作业装入该分区。有内部碎片。</a:t>
            </a:r>
          </a:p>
        </p:txBody>
      </p:sp>
      <p:sp>
        <p:nvSpPr>
          <p:cNvPr id="8" name="矩形 7"/>
          <p:cNvSpPr/>
          <p:nvPr/>
        </p:nvSpPr>
        <p:spPr>
          <a:xfrm>
            <a:off x="1429576" y="1492329"/>
            <a:ext cx="1723549" cy="499624"/>
          </a:xfrm>
          <a:prstGeom prst="rect">
            <a:avLst/>
          </a:prstGeom>
        </p:spPr>
        <p:txBody>
          <a:bodyPr wrap="none">
            <a:spAutoFit/>
          </a:bodyPr>
          <a:lstStyle/>
          <a:p>
            <a:pPr>
              <a:lnSpc>
                <a:spcPct val="150000"/>
              </a:lnSpc>
            </a:pPr>
            <a:r>
              <a:rPr lang="zh-CN" altLang="en-US" sz="2000" b="1" dirty="0">
                <a:solidFill>
                  <a:schemeClr val="tx1">
                    <a:lumMod val="85000"/>
                    <a:lumOff val="15000"/>
                  </a:schemeClr>
                </a:solidFill>
              </a:rPr>
              <a:t>固定分区分配</a:t>
            </a:r>
          </a:p>
        </p:txBody>
      </p:sp>
      <p:graphicFrame>
        <p:nvGraphicFramePr>
          <p:cNvPr id="27" name="表格 26">
            <a:extLst>
              <a:ext uri="{FF2B5EF4-FFF2-40B4-BE49-F238E27FC236}">
                <a16:creationId xmlns:a16="http://schemas.microsoft.com/office/drawing/2014/main" xmlns="" id="{D7B4CF2A-FA93-4C88-A204-039DEF9694B6}"/>
              </a:ext>
            </a:extLst>
          </p:cNvPr>
          <p:cNvGraphicFramePr>
            <a:graphicFrameLocks noGrp="1"/>
          </p:cNvGraphicFramePr>
          <p:nvPr>
            <p:extLst>
              <p:ext uri="{D42A27DB-BD31-4B8C-83A1-F6EECF244321}">
                <p14:modId xmlns:p14="http://schemas.microsoft.com/office/powerpoint/2010/main" val="283315135"/>
              </p:ext>
            </p:extLst>
          </p:nvPr>
        </p:nvGraphicFramePr>
        <p:xfrm>
          <a:off x="2977329" y="2942311"/>
          <a:ext cx="1333369" cy="3133120"/>
        </p:xfrm>
        <a:graphic>
          <a:graphicData uri="http://schemas.openxmlformats.org/drawingml/2006/table">
            <a:tbl>
              <a:tblPr firstRow="1" bandRow="1">
                <a:tableStyleId>{5C22544A-7EE6-4342-B048-85BDC9FD1C3A}</a:tableStyleId>
              </a:tblPr>
              <a:tblGrid>
                <a:gridCol w="1333369">
                  <a:extLst>
                    <a:ext uri="{9D8B030D-6E8A-4147-A177-3AD203B41FA5}">
                      <a16:colId xmlns:a16="http://schemas.microsoft.com/office/drawing/2014/main" xmlns="" val="4001847836"/>
                    </a:ext>
                  </a:extLst>
                </a:gridCol>
              </a:tblGrid>
              <a:tr h="606440">
                <a:tc>
                  <a:txBody>
                    <a:bodyPr/>
                    <a:lstStyle/>
                    <a:p>
                      <a:r>
                        <a:rPr lang="zh-CN" altLang="en-US" dirty="0"/>
                        <a:t>操作系统</a:t>
                      </a:r>
                    </a:p>
                  </a:txBody>
                  <a:tcPr/>
                </a:tc>
                <a:extLst>
                  <a:ext uri="{0D108BD9-81ED-4DB2-BD59-A6C34878D82A}">
                    <a16:rowId xmlns:a16="http://schemas.microsoft.com/office/drawing/2014/main" xmlns="" val="2816373217"/>
                  </a:ext>
                </a:extLst>
              </a:tr>
              <a:tr h="606440">
                <a:tc>
                  <a:txBody>
                    <a:bodyPr/>
                    <a:lstStyle/>
                    <a:p>
                      <a:r>
                        <a:rPr lang="en-US" altLang="zh-CN" dirty="0"/>
                        <a:t>8MB</a:t>
                      </a:r>
                      <a:endParaRPr lang="zh-CN" altLang="en-US" dirty="0"/>
                    </a:p>
                  </a:txBody>
                  <a:tcPr/>
                </a:tc>
                <a:extLst>
                  <a:ext uri="{0D108BD9-81ED-4DB2-BD59-A6C34878D82A}">
                    <a16:rowId xmlns:a16="http://schemas.microsoft.com/office/drawing/2014/main" xmlns="" val="13592989"/>
                  </a:ext>
                </a:extLst>
              </a:tr>
              <a:tr h="60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8MB</a:t>
                      </a:r>
                      <a:endParaRPr lang="zh-CN" altLang="en-US" dirty="0"/>
                    </a:p>
                    <a:p>
                      <a:endParaRPr lang="zh-CN" altLang="en-US" dirty="0"/>
                    </a:p>
                  </a:txBody>
                  <a:tcPr/>
                </a:tc>
                <a:extLst>
                  <a:ext uri="{0D108BD9-81ED-4DB2-BD59-A6C34878D82A}">
                    <a16:rowId xmlns:a16="http://schemas.microsoft.com/office/drawing/2014/main" xmlns="" val="2519244920"/>
                  </a:ext>
                </a:extLst>
              </a:tr>
              <a:tr h="60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8MB</a:t>
                      </a:r>
                      <a:endParaRPr lang="zh-CN" altLang="en-US" dirty="0"/>
                    </a:p>
                    <a:p>
                      <a:endParaRPr lang="zh-CN" altLang="en-US" dirty="0"/>
                    </a:p>
                  </a:txBody>
                  <a:tcPr/>
                </a:tc>
                <a:extLst>
                  <a:ext uri="{0D108BD9-81ED-4DB2-BD59-A6C34878D82A}">
                    <a16:rowId xmlns:a16="http://schemas.microsoft.com/office/drawing/2014/main" xmlns="" val="1143407754"/>
                  </a:ext>
                </a:extLst>
              </a:tr>
              <a:tr h="60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8MB</a:t>
                      </a:r>
                      <a:endParaRPr lang="zh-CN" altLang="en-US" dirty="0"/>
                    </a:p>
                    <a:p>
                      <a:endParaRPr lang="zh-CN" altLang="en-US" dirty="0"/>
                    </a:p>
                  </a:txBody>
                  <a:tcPr/>
                </a:tc>
                <a:extLst>
                  <a:ext uri="{0D108BD9-81ED-4DB2-BD59-A6C34878D82A}">
                    <a16:rowId xmlns:a16="http://schemas.microsoft.com/office/drawing/2014/main" xmlns="" val="425464589"/>
                  </a:ext>
                </a:extLst>
              </a:tr>
            </a:tbl>
          </a:graphicData>
        </a:graphic>
      </p:graphicFrame>
      <p:graphicFrame>
        <p:nvGraphicFramePr>
          <p:cNvPr id="28" name="表格 27">
            <a:extLst>
              <a:ext uri="{FF2B5EF4-FFF2-40B4-BE49-F238E27FC236}">
                <a16:creationId xmlns:a16="http://schemas.microsoft.com/office/drawing/2014/main" xmlns="" id="{ED89F8AB-BBA3-49CC-AC11-BAE3FFB7EE17}"/>
              </a:ext>
            </a:extLst>
          </p:cNvPr>
          <p:cNvGraphicFramePr>
            <a:graphicFrameLocks noGrp="1"/>
          </p:cNvGraphicFramePr>
          <p:nvPr>
            <p:extLst>
              <p:ext uri="{D42A27DB-BD31-4B8C-83A1-F6EECF244321}">
                <p14:modId xmlns:p14="http://schemas.microsoft.com/office/powerpoint/2010/main" val="678719765"/>
              </p:ext>
            </p:extLst>
          </p:nvPr>
        </p:nvGraphicFramePr>
        <p:xfrm>
          <a:off x="5708453" y="2964393"/>
          <a:ext cx="1333369" cy="3373545"/>
        </p:xfrm>
        <a:graphic>
          <a:graphicData uri="http://schemas.openxmlformats.org/drawingml/2006/table">
            <a:tbl>
              <a:tblPr firstRow="1" bandRow="1">
                <a:tableStyleId>{5C22544A-7EE6-4342-B048-85BDC9FD1C3A}</a:tableStyleId>
              </a:tblPr>
              <a:tblGrid>
                <a:gridCol w="1333369">
                  <a:extLst>
                    <a:ext uri="{9D8B030D-6E8A-4147-A177-3AD203B41FA5}">
                      <a16:colId xmlns:a16="http://schemas.microsoft.com/office/drawing/2014/main" xmlns="" val="2013186784"/>
                    </a:ext>
                  </a:extLst>
                </a:gridCol>
              </a:tblGrid>
              <a:tr h="644148">
                <a:tc>
                  <a:txBody>
                    <a:bodyPr/>
                    <a:lstStyle/>
                    <a:p>
                      <a:r>
                        <a:rPr lang="zh-CN" altLang="en-US" dirty="0"/>
                        <a:t>操作系统</a:t>
                      </a:r>
                    </a:p>
                  </a:txBody>
                  <a:tcPr/>
                </a:tc>
                <a:extLst>
                  <a:ext uri="{0D108BD9-81ED-4DB2-BD59-A6C34878D82A}">
                    <a16:rowId xmlns:a16="http://schemas.microsoft.com/office/drawing/2014/main" xmlns="" val="2307204251"/>
                  </a:ext>
                </a:extLst>
              </a:tr>
              <a:tr h="454412">
                <a:tc>
                  <a:txBody>
                    <a:bodyPr/>
                    <a:lstStyle/>
                    <a:p>
                      <a:r>
                        <a:rPr lang="en-US" altLang="zh-CN" dirty="0"/>
                        <a:t>4MB</a:t>
                      </a:r>
                      <a:endParaRPr lang="zh-CN" altLang="en-US" dirty="0"/>
                    </a:p>
                  </a:txBody>
                  <a:tcPr/>
                </a:tc>
                <a:extLst>
                  <a:ext uri="{0D108BD9-81ED-4DB2-BD59-A6C34878D82A}">
                    <a16:rowId xmlns:a16="http://schemas.microsoft.com/office/drawing/2014/main" xmlns="" val="1548269496"/>
                  </a:ext>
                </a:extLst>
              </a:tr>
              <a:tr h="644148">
                <a:tc>
                  <a:txBody>
                    <a:bodyPr/>
                    <a:lstStyle/>
                    <a:p>
                      <a:r>
                        <a:rPr lang="en-US" altLang="zh-CN" dirty="0"/>
                        <a:t>10MB</a:t>
                      </a:r>
                      <a:endParaRPr lang="zh-CN" altLang="en-US" dirty="0"/>
                    </a:p>
                  </a:txBody>
                  <a:tcPr/>
                </a:tc>
                <a:extLst>
                  <a:ext uri="{0D108BD9-81ED-4DB2-BD59-A6C34878D82A}">
                    <a16:rowId xmlns:a16="http://schemas.microsoft.com/office/drawing/2014/main" xmlns="" val="1756947198"/>
                  </a:ext>
                </a:extLst>
              </a:tr>
              <a:tr h="986689">
                <a:tc>
                  <a:txBody>
                    <a:bodyPr/>
                    <a:lstStyle/>
                    <a:p>
                      <a:r>
                        <a:rPr lang="en-US" altLang="zh-CN" dirty="0"/>
                        <a:t>20MB</a:t>
                      </a:r>
                      <a:endParaRPr lang="zh-CN" altLang="en-US" dirty="0"/>
                    </a:p>
                  </a:txBody>
                  <a:tcPr/>
                </a:tc>
                <a:extLst>
                  <a:ext uri="{0D108BD9-81ED-4DB2-BD59-A6C34878D82A}">
                    <a16:rowId xmlns:a16="http://schemas.microsoft.com/office/drawing/2014/main" xmlns="" val="1799098395"/>
                  </a:ext>
                </a:extLst>
              </a:tr>
              <a:tr h="644148">
                <a:tc>
                  <a:txBody>
                    <a:bodyPr/>
                    <a:lstStyle/>
                    <a:p>
                      <a:endParaRPr lang="zh-CN" altLang="en-US" dirty="0"/>
                    </a:p>
                  </a:txBody>
                  <a:tcPr/>
                </a:tc>
                <a:extLst>
                  <a:ext uri="{0D108BD9-81ED-4DB2-BD59-A6C34878D82A}">
                    <a16:rowId xmlns:a16="http://schemas.microsoft.com/office/drawing/2014/main" xmlns="" val="3840831317"/>
                  </a:ext>
                </a:extLst>
              </a:tr>
            </a:tbl>
          </a:graphicData>
        </a:graphic>
      </p:graphicFrame>
      <p:sp>
        <p:nvSpPr>
          <p:cNvPr id="6" name="文本占位符 5">
            <a:extLst>
              <a:ext uri="{FF2B5EF4-FFF2-40B4-BE49-F238E27FC236}">
                <a16:creationId xmlns:a16="http://schemas.microsoft.com/office/drawing/2014/main" xmlns="" id="{44DDD06D-C9D1-4B4C-B657-81E6AA7829DB}"/>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221677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4" name="文本占位符 3"/>
          <p:cNvSpPr>
            <a:spLocks noGrp="1"/>
          </p:cNvSpPr>
          <p:nvPr>
            <p:ph type="body" sz="quarter" idx="13"/>
          </p:nvPr>
        </p:nvSpPr>
        <p:spPr/>
        <p:txBody>
          <a:bodyPr/>
          <a:lstStyle/>
          <a:p>
            <a:r>
              <a:rPr lang="zh-CN" altLang="en-US" dirty="0"/>
              <a:t>主要概述</a:t>
            </a:r>
            <a:r>
              <a:rPr lang="en-US" altLang="zh-CN" dirty="0"/>
              <a:t>-</a:t>
            </a:r>
            <a:r>
              <a:rPr lang="en-US" altLang="zh-CN" dirty="0" err="1"/>
              <a:t>Toptic</a:t>
            </a:r>
            <a:endParaRPr lang="zh-CN" altLang="en-US" dirty="0"/>
          </a:p>
        </p:txBody>
      </p:sp>
      <p:sp>
        <p:nvSpPr>
          <p:cNvPr id="7" name="矩形 6"/>
          <p:cNvSpPr/>
          <p:nvPr/>
        </p:nvSpPr>
        <p:spPr>
          <a:xfrm>
            <a:off x="1429575" y="2009048"/>
            <a:ext cx="2463695" cy="2621872"/>
          </a:xfrm>
          <a:prstGeom prst="rect">
            <a:avLst/>
          </a:prstGeom>
        </p:spPr>
        <p:txBody>
          <a:bodyPr wrap="square">
            <a:spAutoFit/>
          </a:bodyPr>
          <a:lstStyle/>
          <a:p>
            <a:pPr>
              <a:lnSpc>
                <a:spcPct val="130000"/>
              </a:lnSpc>
            </a:pPr>
            <a:r>
              <a:rPr lang="zh-CN" altLang="en-US" sz="1600" dirty="0">
                <a:solidFill>
                  <a:schemeClr val="tx1">
                    <a:lumMod val="85000"/>
                    <a:lumOff val="15000"/>
                  </a:schemeClr>
                </a:solidFill>
              </a:rPr>
              <a:t>       是一种动态划分内存的分区方法，这种分区方法不与先将内存划分，而是将进程装入内存时，根据进程的大小动态地建立分区，使分区的大小刚好适合进程的需要，有</a:t>
            </a:r>
            <a:r>
              <a:rPr lang="zh-CN" altLang="en-US" sz="1600" b="1" dirty="0">
                <a:solidFill>
                  <a:schemeClr val="tx1">
                    <a:lumMod val="85000"/>
                    <a:lumOff val="15000"/>
                  </a:schemeClr>
                </a:solidFill>
              </a:rPr>
              <a:t>外部碎片</a:t>
            </a:r>
            <a:r>
              <a:rPr lang="zh-CN" altLang="en-US" sz="1600" dirty="0">
                <a:solidFill>
                  <a:schemeClr val="tx1">
                    <a:lumMod val="85000"/>
                    <a:lumOff val="15000"/>
                  </a:schemeClr>
                </a:solidFill>
              </a:rPr>
              <a:t>。（按需分配内存）</a:t>
            </a:r>
          </a:p>
        </p:txBody>
      </p:sp>
      <p:sp>
        <p:nvSpPr>
          <p:cNvPr id="8" name="矩形 7"/>
          <p:cNvSpPr/>
          <p:nvPr/>
        </p:nvSpPr>
        <p:spPr>
          <a:xfrm>
            <a:off x="1429576" y="1492329"/>
            <a:ext cx="1723549" cy="499624"/>
          </a:xfrm>
          <a:prstGeom prst="rect">
            <a:avLst/>
          </a:prstGeom>
        </p:spPr>
        <p:txBody>
          <a:bodyPr wrap="none">
            <a:spAutoFit/>
          </a:bodyPr>
          <a:lstStyle/>
          <a:p>
            <a:pPr>
              <a:lnSpc>
                <a:spcPct val="150000"/>
              </a:lnSpc>
            </a:pPr>
            <a:r>
              <a:rPr lang="zh-CN" altLang="en-US" sz="2000" b="1" dirty="0">
                <a:solidFill>
                  <a:schemeClr val="tx1">
                    <a:lumMod val="85000"/>
                    <a:lumOff val="15000"/>
                  </a:schemeClr>
                </a:solidFill>
              </a:rPr>
              <a:t>动态分区分配</a:t>
            </a:r>
          </a:p>
        </p:txBody>
      </p:sp>
      <p:pic>
        <p:nvPicPr>
          <p:cNvPr id="28" name="图片 27">
            <a:extLst>
              <a:ext uri="{FF2B5EF4-FFF2-40B4-BE49-F238E27FC236}">
                <a16:creationId xmlns:a16="http://schemas.microsoft.com/office/drawing/2014/main" xmlns="" id="{18715936-D201-493A-9577-BFF5F3CD8F1A}"/>
              </a:ext>
            </a:extLst>
          </p:cNvPr>
          <p:cNvPicPr>
            <a:picLocks noChangeAspect="1"/>
          </p:cNvPicPr>
          <p:nvPr/>
        </p:nvPicPr>
        <p:blipFill>
          <a:blip r:embed="rId2"/>
          <a:stretch>
            <a:fillRect/>
          </a:stretch>
        </p:blipFill>
        <p:spPr>
          <a:xfrm rot="16200000">
            <a:off x="5276212" y="327623"/>
            <a:ext cx="4717808" cy="5634076"/>
          </a:xfrm>
          <a:prstGeom prst="rect">
            <a:avLst/>
          </a:prstGeom>
        </p:spPr>
      </p:pic>
      <p:sp>
        <p:nvSpPr>
          <p:cNvPr id="6" name="文本占位符 5">
            <a:extLst>
              <a:ext uri="{FF2B5EF4-FFF2-40B4-BE49-F238E27FC236}">
                <a16:creationId xmlns:a16="http://schemas.microsoft.com/office/drawing/2014/main" xmlns="" id="{6F612A34-90B1-460D-A139-4FB626327078}"/>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1627078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a:xfrm>
            <a:off x="1397767" y="323365"/>
            <a:ext cx="3683279" cy="462392"/>
          </a:xfrm>
        </p:spPr>
        <p:txBody>
          <a:bodyPr/>
          <a:lstStyle/>
          <a:p>
            <a:r>
              <a:rPr kumimoji="1" lang="zh-CN" altLang="en-US" dirty="0"/>
              <a:t>非连续分配管理方式</a:t>
            </a:r>
          </a:p>
        </p:txBody>
      </p:sp>
      <p:sp>
        <p:nvSpPr>
          <p:cNvPr id="4" name="文本占位符 3"/>
          <p:cNvSpPr>
            <a:spLocks noGrp="1"/>
          </p:cNvSpPr>
          <p:nvPr>
            <p:ph type="body" sz="quarter" idx="13"/>
          </p:nvPr>
        </p:nvSpPr>
        <p:spPr/>
        <p:txBody>
          <a:bodyPr/>
          <a:lstStyle/>
          <a:p>
            <a:r>
              <a:rPr lang="zh-CN" altLang="en-US" dirty="0"/>
              <a:t>主要问题</a:t>
            </a:r>
            <a:r>
              <a:rPr lang="en-US" altLang="zh-CN" dirty="0"/>
              <a:t>-Problems</a:t>
            </a:r>
            <a:endParaRPr lang="zh-CN" altLang="en-US" dirty="0"/>
          </a:p>
        </p:txBody>
      </p:sp>
      <p:grpSp>
        <p:nvGrpSpPr>
          <p:cNvPr id="11" name="组 10"/>
          <p:cNvGrpSpPr/>
          <p:nvPr/>
        </p:nvGrpSpPr>
        <p:grpSpPr>
          <a:xfrm>
            <a:off x="817865" y="1622125"/>
            <a:ext cx="9872131" cy="1020792"/>
            <a:chOff x="817866" y="1622125"/>
            <a:chExt cx="9872131" cy="1020792"/>
          </a:xfrm>
        </p:grpSpPr>
        <p:sp>
          <p:nvSpPr>
            <p:cNvPr id="5" name="文本框 8"/>
            <p:cNvSpPr txBox="1"/>
            <p:nvPr/>
          </p:nvSpPr>
          <p:spPr>
            <a:xfrm>
              <a:off x="3059535" y="1622125"/>
              <a:ext cx="7630462" cy="102079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130000"/>
                </a:lnSpc>
              </a:pPr>
              <a:r>
                <a:rPr lang="zh-CN" altLang="en-US" sz="1600" dirty="0">
                  <a:solidFill>
                    <a:schemeClr val="tx1">
                      <a:lumMod val="85000"/>
                      <a:lumOff val="15000"/>
                    </a:schemeClr>
                  </a:solidFill>
                  <a:latin typeface="Century Gothic"/>
                  <a:ea typeface="微软雅黑"/>
                </a:rPr>
                <a:t>把贮存空间划分为大小相等且固定的“块”，块相对较小，作为贮存的基本单位，每个进程也以该“块”大小为单位进行划分，进程在执行时，以“块”为单位逐个申请主存中的“块”空间。</a:t>
              </a:r>
            </a:p>
          </p:txBody>
        </p:sp>
        <p:sp>
          <p:nvSpPr>
            <p:cNvPr id="6" name="矩形 5"/>
            <p:cNvSpPr/>
            <p:nvPr/>
          </p:nvSpPr>
          <p:spPr>
            <a:xfrm>
              <a:off x="817866" y="1622125"/>
              <a:ext cx="2262158" cy="417358"/>
            </a:xfrm>
            <a:prstGeom prst="rect">
              <a:avLst/>
            </a:prstGeom>
          </p:spPr>
          <p:txBody>
            <a:bodyPr wrap="none">
              <a:spAutoFit/>
            </a:bodyPr>
            <a:lstStyle/>
            <a:p>
              <a:pPr lvl="0">
                <a:lnSpc>
                  <a:spcPct val="130000"/>
                </a:lnSpc>
              </a:pPr>
              <a:r>
                <a:rPr lang="zh-CN" altLang="en-US" b="1" dirty="0">
                  <a:solidFill>
                    <a:schemeClr val="tx1">
                      <a:lumMod val="85000"/>
                      <a:lumOff val="15000"/>
                    </a:schemeClr>
                  </a:solidFill>
                </a:rPr>
                <a:t>基本分页存储管理：</a:t>
              </a:r>
              <a:endParaRPr lang="en-US" altLang="zh-CN" b="1" dirty="0">
                <a:solidFill>
                  <a:schemeClr val="tx1">
                    <a:lumMod val="85000"/>
                    <a:lumOff val="15000"/>
                  </a:schemeClr>
                </a:solidFill>
              </a:endParaRPr>
            </a:p>
          </p:txBody>
        </p:sp>
      </p:grpSp>
      <p:sp>
        <p:nvSpPr>
          <p:cNvPr id="16" name="文本框 8"/>
          <p:cNvSpPr txBox="1"/>
          <p:nvPr/>
        </p:nvSpPr>
        <p:spPr>
          <a:xfrm>
            <a:off x="1136367" y="5219520"/>
            <a:ext cx="10088947" cy="41665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130000"/>
              </a:lnSpc>
            </a:pPr>
            <a:endParaRPr lang="zh-CN" altLang="en-US" dirty="0">
              <a:solidFill>
                <a:schemeClr val="tx1">
                  <a:lumMod val="85000"/>
                  <a:lumOff val="15000"/>
                </a:schemeClr>
              </a:solidFill>
              <a:latin typeface="Century Gothic"/>
              <a:ea typeface="微软雅黑"/>
            </a:endParaRPr>
          </a:p>
        </p:txBody>
      </p:sp>
      <p:graphicFrame>
        <p:nvGraphicFramePr>
          <p:cNvPr id="8" name="表格 7">
            <a:extLst>
              <a:ext uri="{FF2B5EF4-FFF2-40B4-BE49-F238E27FC236}">
                <a16:creationId xmlns:a16="http://schemas.microsoft.com/office/drawing/2014/main" xmlns="" id="{DE94793C-35A2-4FE9-B834-3EED1FF71904}"/>
              </a:ext>
            </a:extLst>
          </p:cNvPr>
          <p:cNvGraphicFramePr>
            <a:graphicFrameLocks noGrp="1"/>
          </p:cNvGraphicFramePr>
          <p:nvPr/>
        </p:nvGraphicFramePr>
        <p:xfrm>
          <a:off x="2036190" y="2724788"/>
          <a:ext cx="7315200" cy="741680"/>
        </p:xfrm>
        <a:graphic>
          <a:graphicData uri="http://schemas.openxmlformats.org/drawingml/2006/table">
            <a:tbl>
              <a:tblPr firstRow="1" bandRow="1">
                <a:tableStyleId>{5C22544A-7EE6-4342-B048-85BDC9FD1C3A}</a:tableStyleId>
              </a:tblPr>
              <a:tblGrid>
                <a:gridCol w="4223208">
                  <a:extLst>
                    <a:ext uri="{9D8B030D-6E8A-4147-A177-3AD203B41FA5}">
                      <a16:colId xmlns:a16="http://schemas.microsoft.com/office/drawing/2014/main" xmlns="" val="2641570267"/>
                    </a:ext>
                  </a:extLst>
                </a:gridCol>
                <a:gridCol w="3091992">
                  <a:extLst>
                    <a:ext uri="{9D8B030D-6E8A-4147-A177-3AD203B41FA5}">
                      <a16:colId xmlns:a16="http://schemas.microsoft.com/office/drawing/2014/main" xmlns="" val="3587128673"/>
                    </a:ext>
                  </a:extLst>
                </a:gridCol>
              </a:tblGrid>
              <a:tr h="370840">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xmlns="" val="956603375"/>
                  </a:ext>
                </a:extLst>
              </a:tr>
              <a:tr h="370840">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xmlns="" val="837313316"/>
                  </a:ext>
                </a:extLst>
              </a:tr>
            </a:tbl>
          </a:graphicData>
        </a:graphic>
      </p:graphicFrame>
      <p:sp>
        <p:nvSpPr>
          <p:cNvPr id="9" name="文本框 8">
            <a:extLst>
              <a:ext uri="{FF2B5EF4-FFF2-40B4-BE49-F238E27FC236}">
                <a16:creationId xmlns:a16="http://schemas.microsoft.com/office/drawing/2014/main" xmlns="" id="{F42EDAF8-4117-4EE9-9AA1-240E6C687EA9}"/>
              </a:ext>
            </a:extLst>
          </p:cNvPr>
          <p:cNvSpPr txBox="1"/>
          <p:nvPr/>
        </p:nvSpPr>
        <p:spPr>
          <a:xfrm>
            <a:off x="9191731" y="2432842"/>
            <a:ext cx="319318" cy="369332"/>
          </a:xfrm>
          <a:prstGeom prst="rect">
            <a:avLst/>
          </a:prstGeom>
          <a:noFill/>
        </p:spPr>
        <p:txBody>
          <a:bodyPr wrap="none" rtlCol="0">
            <a:spAutoFit/>
          </a:bodyPr>
          <a:lstStyle/>
          <a:p>
            <a:r>
              <a:rPr lang="en-US" altLang="zh-CN" dirty="0"/>
              <a:t>0</a:t>
            </a:r>
            <a:endParaRPr lang="zh-CN" altLang="en-US" dirty="0"/>
          </a:p>
        </p:txBody>
      </p:sp>
      <p:sp>
        <p:nvSpPr>
          <p:cNvPr id="18" name="文本框 17">
            <a:extLst>
              <a:ext uri="{FF2B5EF4-FFF2-40B4-BE49-F238E27FC236}">
                <a16:creationId xmlns:a16="http://schemas.microsoft.com/office/drawing/2014/main" xmlns="" id="{BD37B7B2-E40D-4B39-BBF8-ACC342D06EF5}"/>
              </a:ext>
            </a:extLst>
          </p:cNvPr>
          <p:cNvSpPr txBox="1"/>
          <p:nvPr/>
        </p:nvSpPr>
        <p:spPr>
          <a:xfrm>
            <a:off x="6011158" y="2394149"/>
            <a:ext cx="568751" cy="369332"/>
          </a:xfrm>
          <a:prstGeom prst="rect">
            <a:avLst/>
          </a:prstGeom>
          <a:noFill/>
        </p:spPr>
        <p:txBody>
          <a:bodyPr wrap="square" rtlCol="0">
            <a:spAutoFit/>
          </a:bodyPr>
          <a:lstStyle/>
          <a:p>
            <a:r>
              <a:rPr lang="en-US" altLang="zh-CN" dirty="0"/>
              <a:t>11</a:t>
            </a:r>
            <a:endParaRPr lang="zh-CN" altLang="en-US" dirty="0"/>
          </a:p>
        </p:txBody>
      </p:sp>
      <p:sp>
        <p:nvSpPr>
          <p:cNvPr id="19" name="文本框 18">
            <a:extLst>
              <a:ext uri="{FF2B5EF4-FFF2-40B4-BE49-F238E27FC236}">
                <a16:creationId xmlns:a16="http://schemas.microsoft.com/office/drawing/2014/main" xmlns="" id="{CDAF4581-0478-48F4-8F59-3CA99D8805D2}"/>
              </a:ext>
            </a:extLst>
          </p:cNvPr>
          <p:cNvSpPr txBox="1"/>
          <p:nvPr/>
        </p:nvSpPr>
        <p:spPr>
          <a:xfrm>
            <a:off x="1948944" y="2417653"/>
            <a:ext cx="453970" cy="369332"/>
          </a:xfrm>
          <a:prstGeom prst="rect">
            <a:avLst/>
          </a:prstGeom>
          <a:noFill/>
        </p:spPr>
        <p:txBody>
          <a:bodyPr wrap="none" rtlCol="0">
            <a:spAutoFit/>
          </a:bodyPr>
          <a:lstStyle/>
          <a:p>
            <a:r>
              <a:rPr lang="en-US" altLang="zh-CN" dirty="0"/>
              <a:t>31</a:t>
            </a:r>
            <a:endParaRPr lang="zh-CN" altLang="en-US" dirty="0"/>
          </a:p>
        </p:txBody>
      </p:sp>
      <p:sp>
        <p:nvSpPr>
          <p:cNvPr id="20" name="文本框 19">
            <a:extLst>
              <a:ext uri="{FF2B5EF4-FFF2-40B4-BE49-F238E27FC236}">
                <a16:creationId xmlns:a16="http://schemas.microsoft.com/office/drawing/2014/main" xmlns="" id="{6809BC83-2577-44EA-87ED-468D95BA2409}"/>
              </a:ext>
            </a:extLst>
          </p:cNvPr>
          <p:cNvSpPr txBox="1"/>
          <p:nvPr/>
        </p:nvSpPr>
        <p:spPr>
          <a:xfrm>
            <a:off x="3697535" y="3097136"/>
            <a:ext cx="787395" cy="369332"/>
          </a:xfrm>
          <a:prstGeom prst="rect">
            <a:avLst/>
          </a:prstGeom>
          <a:noFill/>
        </p:spPr>
        <p:txBody>
          <a:bodyPr wrap="none" rtlCol="0">
            <a:spAutoFit/>
          </a:bodyPr>
          <a:lstStyle/>
          <a:p>
            <a:r>
              <a:rPr lang="zh-CN" altLang="en-US" dirty="0"/>
              <a:t>页号</a:t>
            </a:r>
            <a:r>
              <a:rPr lang="en-US" altLang="zh-CN" dirty="0"/>
              <a:t>P</a:t>
            </a:r>
            <a:endParaRPr lang="zh-CN" altLang="en-US" dirty="0"/>
          </a:p>
        </p:txBody>
      </p:sp>
      <p:sp>
        <p:nvSpPr>
          <p:cNvPr id="21" name="文本框 20">
            <a:extLst>
              <a:ext uri="{FF2B5EF4-FFF2-40B4-BE49-F238E27FC236}">
                <a16:creationId xmlns:a16="http://schemas.microsoft.com/office/drawing/2014/main" xmlns="" id="{242BB1AC-06DF-4BC1-92D1-D3C5B9F4C9C6}"/>
              </a:ext>
            </a:extLst>
          </p:cNvPr>
          <p:cNvSpPr txBox="1"/>
          <p:nvPr/>
        </p:nvSpPr>
        <p:spPr>
          <a:xfrm>
            <a:off x="6919837" y="3097136"/>
            <a:ext cx="1574470" cy="369332"/>
          </a:xfrm>
          <a:prstGeom prst="rect">
            <a:avLst/>
          </a:prstGeom>
          <a:noFill/>
        </p:spPr>
        <p:txBody>
          <a:bodyPr wrap="none" rtlCol="0">
            <a:spAutoFit/>
          </a:bodyPr>
          <a:lstStyle/>
          <a:p>
            <a:r>
              <a:rPr lang="zh-CN" altLang="en-US" dirty="0"/>
              <a:t>页内偏移量</a:t>
            </a:r>
            <a:r>
              <a:rPr lang="en-US" altLang="zh-CN" dirty="0"/>
              <a:t>W</a:t>
            </a:r>
            <a:endParaRPr lang="zh-CN" altLang="en-US" dirty="0"/>
          </a:p>
        </p:txBody>
      </p:sp>
      <p:sp>
        <p:nvSpPr>
          <p:cNvPr id="22" name="文本框 21">
            <a:extLst>
              <a:ext uri="{FF2B5EF4-FFF2-40B4-BE49-F238E27FC236}">
                <a16:creationId xmlns:a16="http://schemas.microsoft.com/office/drawing/2014/main" xmlns="" id="{96F79C76-BAC0-44A6-8D0F-856E55C4BEAD}"/>
              </a:ext>
            </a:extLst>
          </p:cNvPr>
          <p:cNvSpPr txBox="1"/>
          <p:nvPr/>
        </p:nvSpPr>
        <p:spPr>
          <a:xfrm>
            <a:off x="4196014" y="3654150"/>
            <a:ext cx="2723823" cy="369332"/>
          </a:xfrm>
          <a:prstGeom prst="rect">
            <a:avLst/>
          </a:prstGeom>
          <a:noFill/>
        </p:spPr>
        <p:txBody>
          <a:bodyPr wrap="none" rtlCol="0">
            <a:spAutoFit/>
          </a:bodyPr>
          <a:lstStyle/>
          <a:p>
            <a:r>
              <a:rPr lang="zh-CN" altLang="en-US" dirty="0"/>
              <a:t>分页存储管理的地址结构</a:t>
            </a:r>
          </a:p>
        </p:txBody>
      </p:sp>
      <p:sp>
        <p:nvSpPr>
          <p:cNvPr id="10" name="文本框 9">
            <a:extLst>
              <a:ext uri="{FF2B5EF4-FFF2-40B4-BE49-F238E27FC236}">
                <a16:creationId xmlns:a16="http://schemas.microsoft.com/office/drawing/2014/main" xmlns="" id="{17F1C332-88CC-449B-9895-BB6AAAC54BD7}"/>
              </a:ext>
            </a:extLst>
          </p:cNvPr>
          <p:cNvSpPr txBox="1"/>
          <p:nvPr/>
        </p:nvSpPr>
        <p:spPr>
          <a:xfrm>
            <a:off x="1706252" y="4572000"/>
            <a:ext cx="10522432" cy="646331"/>
          </a:xfrm>
          <a:prstGeom prst="rect">
            <a:avLst/>
          </a:prstGeom>
          <a:noFill/>
        </p:spPr>
        <p:txBody>
          <a:bodyPr wrap="none" rtlCol="0">
            <a:spAutoFit/>
          </a:bodyPr>
          <a:lstStyle/>
          <a:p>
            <a:r>
              <a:rPr lang="en-US" altLang="zh-CN" dirty="0"/>
              <a:t>0-11</a:t>
            </a:r>
            <a:r>
              <a:rPr lang="zh-CN" altLang="en-US" dirty="0"/>
              <a:t>位为页内偏移量，也叫页内地址，即每页大小为</a:t>
            </a:r>
            <a:r>
              <a:rPr lang="en-US" altLang="zh-CN" dirty="0"/>
              <a:t>4KB</a:t>
            </a:r>
            <a:r>
              <a:rPr lang="zh-CN" altLang="en-US" dirty="0"/>
              <a:t>，</a:t>
            </a:r>
            <a:r>
              <a:rPr lang="en-US" altLang="zh-CN" dirty="0"/>
              <a:t>12-31</a:t>
            </a:r>
            <a:r>
              <a:rPr lang="zh-CN" altLang="en-US" dirty="0"/>
              <a:t>为为页号，表示地址空间最多允许有</a:t>
            </a:r>
            <a:endParaRPr lang="en-US" altLang="zh-CN" dirty="0"/>
          </a:p>
          <a:p>
            <a:r>
              <a:rPr lang="en-US" altLang="zh-CN" dirty="0"/>
              <a:t>2</a:t>
            </a:r>
            <a:r>
              <a:rPr lang="zh-CN" altLang="en-US" dirty="0"/>
              <a:t>的</a:t>
            </a:r>
            <a:r>
              <a:rPr lang="en-US" altLang="zh-CN" dirty="0"/>
              <a:t>20</a:t>
            </a:r>
            <a:r>
              <a:rPr lang="zh-CN" altLang="en-US" dirty="0"/>
              <a:t>次幂页，虚拟内存的寻址空间为</a:t>
            </a:r>
            <a:r>
              <a:rPr lang="en-US" altLang="zh-CN" dirty="0"/>
              <a:t>4GB</a:t>
            </a:r>
            <a:r>
              <a:rPr lang="zh-CN" altLang="en-US" dirty="0"/>
              <a:t>。</a:t>
            </a:r>
          </a:p>
        </p:txBody>
      </p:sp>
    </p:spTree>
    <p:extLst>
      <p:ext uri="{BB962C8B-B14F-4D97-AF65-F5344CB8AC3E}">
        <p14:creationId xmlns:p14="http://schemas.microsoft.com/office/powerpoint/2010/main" val="2652880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94">
      <a:dk1>
        <a:srgbClr val="000000"/>
      </a:dk1>
      <a:lt1>
        <a:srgbClr val="FFFFFF"/>
      </a:lt1>
      <a:dk2>
        <a:srgbClr val="000000"/>
      </a:dk2>
      <a:lt2>
        <a:srgbClr val="FFFDFD"/>
      </a:lt2>
      <a:accent1>
        <a:srgbClr val="CC1F4C"/>
      </a:accent1>
      <a:accent2>
        <a:srgbClr val="EA8807"/>
      </a:accent2>
      <a:accent3>
        <a:srgbClr val="0CC1B8"/>
      </a:accent3>
      <a:accent4>
        <a:srgbClr val="FEC001"/>
      </a:accent4>
      <a:accent5>
        <a:srgbClr val="6FAD46"/>
      </a:accent5>
      <a:accent6>
        <a:srgbClr val="00AFEF"/>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703</TotalTime>
  <Words>1001</Words>
  <Application>Microsoft Office PowerPoint</Application>
  <PresentationFormat>宽屏</PresentationFormat>
  <Paragraphs>146</Paragraphs>
  <Slides>16</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16</vt:i4>
      </vt:variant>
    </vt:vector>
  </HeadingPairs>
  <TitlesOfParts>
    <vt:vector size="25" baseType="lpstr">
      <vt:lpstr>宋体</vt:lpstr>
      <vt:lpstr>微软雅黑</vt:lpstr>
      <vt:lpstr>Arial</vt:lpstr>
      <vt:lpstr>Calibri</vt:lpstr>
      <vt:lpstr>Century Gothic</vt:lpstr>
      <vt:lpstr>Segoe UI Light</vt:lpstr>
      <vt:lpstr>Wingdings</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雷 丰阳</cp:lastModifiedBy>
  <cp:revision>102</cp:revision>
  <dcterms:created xsi:type="dcterms:W3CDTF">2015-08-18T02:51:00Z</dcterms:created>
  <dcterms:modified xsi:type="dcterms:W3CDTF">2018-06-20T06:10:06Z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2052-10.1.0.5777</vt:lpwstr>
  </property>
</Properties>
</file>

<file path=docProps/thumbnail.jpeg>
</file>